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56" r:id="rId2"/>
    <p:sldId id="389" r:id="rId3"/>
    <p:sldId id="390" r:id="rId4"/>
    <p:sldId id="391" r:id="rId5"/>
    <p:sldId id="392" r:id="rId6"/>
    <p:sldId id="394" r:id="rId7"/>
    <p:sldId id="393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2" r:id="rId44"/>
    <p:sldId id="433" r:id="rId45"/>
    <p:sldId id="434" r:id="rId46"/>
    <p:sldId id="435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41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>
        <p:scale>
          <a:sx n="100" d="100"/>
          <a:sy n="100" d="100"/>
        </p:scale>
        <p:origin x="2472" y="14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08:1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1306 91 24575,'-35'-2'0,"1"-2"0,0-1 0,-55-16 0,-21-3 0,-135 4 0,69 8 0,169 11 0,1 0 0,-1 1 0,0 0 0,0 0 0,0 0 0,0 1 0,0 0 0,0 0 0,0 1 0,1 0 0,-1 0 0,0 0 0,1 1 0,0 0 0,0 0 0,0 1 0,0 0 0,0 0 0,1 0 0,-1 1 0,1-1 0,1 1 0,-1 1 0,-6 7 0,-26 31 0,2 1 0,3 1 0,-55 101 0,78-123 0,1 0 0,1 0 0,2 1 0,-6 40 0,6-29 0,-11 40 0,-10 7 0,4-13 0,-23 130 0,14-20 0,-11 111 0,39-254 0,2 0 0,2-1 0,2 1 0,1 0 0,1-1 0,12 37 0,-5-29 0,3-1 0,1-1 0,26 46 0,-32-70 0,0 0 0,2-1 0,0-1 0,1 0 0,0 0 0,2-1 0,0-1 0,0-1 0,25 17 0,25 7 0,2-3 0,1-3 0,123 39 0,-161-62 0,1 0 0,0-2 0,1-1 0,31 0 0,128-6 0,33 3 0,-223-2 0,231 16 0,-190-15 0,0-3 0,0-1 0,59-13 0,-93 14 0,-1 0 0,1-1 0,-1 0 0,0 0 0,0 0 0,-1-1 0,1 0 0,-1-1 0,12-9 0,44-56 0,-9 8 0,-19 31 0,-13 13 0,-1-2 0,22-25 0,-36 36 0,0 1 0,-1-1 0,0 0 0,0 0 0,-1 0 0,0-1 0,0 0 0,-1 1 0,3-20 0,4-73 0,-4-179 0,-7 219 0,-5-13 0,-3 0 0,-3 1 0,-25-87 0,37 161 0,-6-24 0,1 1 0,0 0 0,-2 1 0,-1 0 0,0 0 0,-16-27 0,10 23 0,2 0 0,1-1 0,-8-29 0,-17-40 0,34 92 0,-6-14 0,0 0 0,-1 1 0,-1 0 0,-16-20 0,10 16 0,2 0 0,-14-28 0,-14-21 0,-75-86 0,109 148 0,-1 1 0,0-1 0,0 2 0,0 0 0,-1 0 0,0 0 0,-20-7 0,-10-7 0,-57-39 50,-51-27-1465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24575,'0'4'0,"0"5"0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  <inkml:trace contextRef="#ctx0" brushRef="#br0" timeOffset="1">0 71 24575,'0'4'0,"0"5"0,0 5 0,0 5 0,0 2 0,0-2-8191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24575,'0'4'0,"0"5"0,0 5 0,0 4 0</inkml:trace>
  <inkml:trace contextRef="#ctx0" brushRef="#br0" timeOffset="1">1 163 24575,'0'4'0,"0"6"0,0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24575,'0'4'0,"-4"5"0,-5 9 0,-2 6 0,2 2 0,2 1 0,2-4-8191</inkml:trace>
  <inkml:trace contextRef="#ctx0" brushRef="#br0" timeOffset="1">4 187 24575,'0'4'0,"-4"5"0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24575,'-4'0'0,"-1"4"0,-5 1 0,-3 0 0</inkml:trace>
  <inkml:trace contextRef="#ctx0" brushRef="#br0" timeOffset="1">39 71 24575,'-3'0'0,"-3"4"0,-2 1 0,-2 4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 24575,'-4'3'0,"-5"7"0,-6 0 0,1 3 0,-2-1 0,2 2 0</inkml:trace>
  <inkml:trace contextRef="#ctx0" brushRef="#br0" timeOffset="1">156 141 24575,'-4'0'0,"-6"0"0,-4 12 0,-8 3 0,-5 4 0,-1 3 0,0-3 0,5-5-8191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24575,'-4'0'0,"-5"0"0,-5 0 0,-5 0 0</inkml:trace>
  <inkml:trace contextRef="#ctx0" brushRef="#br0" timeOffset="1">51 24 24575,'-3'0'0,"-10"0"0,-3 4 0,-2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0 24575,'-4'0'0,"-13"0"0,-12 8 0,-9 7 0,-5 0 0,-4 2 0,6-2-8191</inkml:trace>
  <inkml:trace contextRef="#ctx0" brushRef="#br0" timeOffset="1">110 116 24575,'-4'0'0,"-5"0"0,-5 0 0,-9 0 0,-7 0 0,1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 0 24575,'-4'5'0,"-5"4"0,-5 1 0,-5-1 0,-2 2 0,-2-1 0,0-2 0,-6 1 0,0 4 0,4-2-8191</inkml:trace>
  <inkml:trace contextRef="#ctx0" brushRef="#br0" timeOffset="1">134 164 24575,'-4'0'0,"-9"4"0,-7 1 0,-3 0 0,-3-1 0,0 3 0,5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 24575,'-8'0'0,"-6"0"0,-6 0 0,-2 0 0,1 4 0</inkml:trace>
  <inkml:trace contextRef="#ctx0" brushRef="#br0" timeOffset="1">87 47 24575,'-4'0'0,"-5"4"0,-6 1 0,-3 0 0,-4 3 0,3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2:01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2145 984 24575,'-1'-17'0,"0"0"0,-2 0 0,0 1 0,-1-1 0,0 1 0,-13-28 0,-51-93 0,48 99 0,-141-227 0,153 255 0,0 1 0,-1-1 0,0 1 0,0 0 0,-1 1 0,0 0 0,-16-9 0,-83-39 0,53 29 0,-229-105 0,255 120 0,-1 2 0,-55-12 0,4 2 0,43 9 0,0 2 0,0 1 0,-1 2 0,0 3 0,0 0 0,0 3 0,0 1 0,0 2 0,-60 13 0,69-8 0,1 3 0,0 0 0,-56 31 0,-78 59 0,147-88 0,0 0 0,1 2 0,1 0 0,0 0 0,1 2 0,-21 31 0,18-22 0,1 2 0,1 0 0,2 1 0,-11 31 0,16-28 0,2 0 0,0 1 0,3 0 0,-1 34 0,-1 15 0,-5 6 0,-7 140 0,15-192 0,-8 47 0,-1 34 0,33 187 0,-19-272 0,41 278 0,-38-246 0,-4-27 0,2 0 0,2-1 0,13 47 0,-16-73 0,0 0 0,1-1 0,1 1 0,0-1 0,0 0 0,0 0 0,1 0 0,1-1 0,-1 1 0,1-2 0,1 1 0,-1-1 0,1 0 0,1-1 0,-1 0 0,13 7 0,244 106 0,-134-64 0,-64-25 0,-19-6 0,2-3 0,1-2 0,53 13 0,-99-31 0,0 0 0,1-1 0,-1 1 0,1-1 0,-1 0 0,1-1 0,-1 1 0,1-1 0,-1 0 0,0-1 0,1 1 0,-1-1 0,0 0 0,0 0 0,0-1 0,0 1 0,-1-1 0,1 0 0,-1-1 0,6-4 0,5-6 0,-1-2 0,-1 0 0,0-1 0,11-19 0,14-17 0,10-13 0,50-91 0,-64 96 0,4 2 0,66-82 0,-72 105 0,-1-1 0,-3-2 0,0-1 0,28-57 0,-25 31 0,4 1 0,2 3 0,53-70 0,-63 100 0,36-62 0,-53 77 0,-1-1 0,-1 0 0,-1 0 0,0-1 0,7-36 0,28-134-1365,-38 170-5461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700 1 24575,'-4'0'0,"-13"0"0,-8 0 0,-7 4 0,-2 1 0,-4 4 0,5 0-8191</inkml:trace>
  <inkml:trace contextRef="#ctx0" brushRef="#br0" timeOffset="1">281 47 24575,'-8'0'0,"-6"0"0,-10 0 0,-15 0 0,-2 4 0,2 1 0,4 1 0,4-2 0,3-1 0,7-2-8191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582 1 24575,'-4'0'0,"-5"0"0,-9 0 0,-6 0 0,-6 0 0,-10 4 0,-2 1 0,-2 0 0,6 0-8191</inkml:trace>
  <inkml:trace contextRef="#ctx0" brushRef="#br0" timeOffset="1">232 25 24575,'-4'3'0,"-9"3"0,-10 2 0,-5 2 0,-10 2 0,-7-1 0,1 2 0,8-2-8191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0 24575,'-4'0'0,"-1"4"0,-8 2 0,-6-1 0,-3 3 0,-2 4 0,-6 4 0,-4 4 0,3-3-8191</inkml:trace>
  <inkml:trace contextRef="#ctx0" brushRef="#br0" timeOffset="1">18 140 24575,'-4'0'0,"-1"4"0,-3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24575,'0'4'0,"-4"2"0,-2 3 0,1 4 0,1 4 0</inkml:trace>
  <inkml:trace contextRef="#ctx0" brushRef="#br0" timeOffset="1">30 117 24575,'-4'0'0,"-1"4"0,1 9 0,-4 7 0,-1-1-8191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363 213 24575,'1'19'0,"0"-14"0,-1 0 0,1 0 0,-1 0 0,0 0 0,0-1 0,0 1 0,-1 0 0,0 0 0,0 0 0,0-1 0,0 1 0,-1 0 0,-4 7 0,5-12 0,0 1 0,0-1 0,0 0 0,0 0 0,0 0 0,0 0 0,0 0 0,0 0 0,0 0 0,0 0 0,0 0 0,-1-1 0,1 1 0,0 0 0,0-1 0,0 1 0,0 0 0,0-1 0,0 0 0,1 1 0,-1-1 0,0 1 0,0-1 0,0 0 0,0 0 0,1 1 0,-1-1 0,0 0 0,0-1 0,-27-29 0,26 28 0,-27-31 0,-2 1 0,-2 2 0,-42-32 0,37 28 0,30 27 0,0-1 0,-1 1 0,0 1 0,-1 0 0,0 0 0,0 1 0,-14-7 0,48 58 0,-9-20 0,3 5 0,0 0 0,40 47 0,-52-70 0,1 0 0,-1-1 0,1 0 0,0 0 0,1 0 0,0-1 0,-1 0 0,2-1 0,-1 1 0,0-2 0,1 1 0,0-1 0,0 0 0,0-1 0,13 2 0,11 0 0,48 14 0,-60-12 0,1-1 0,-1-1 0,1 0 0,0-2 0,34 0 0,-45-4 0,-1-1 0,0 0 0,1 0 0,-2-1 0,1-1 0,0 1 0,-1-1 0,14-10 0,39-19 0,-12 16 0,-27 11 0,-1-2 0,37-19 0,-58 28 0,-1 0 0,0 0 0,1 0 0,-1 0 0,0 0 0,1-1 0,-1 1 0,0 0 0,1 0 0,-1 0 0,0-1 0,1 1 0,-1 0 0,0-1 0,0 1 0,0 0 0,1-1 0,-1 1 0,0 0 0,0-1 0,0 1 0,0 0 0,1-1 0,-1 1 0,0 0 0,0-1 0,0 1 0,0 0 0,0-1 0,0 1 0,0-1 0,0 1 0,0 0 0,0-1 0,0 1 0,0 0 0,-1-1 0,1 1 0,0 0 0,0-1 0,0 0 0,-18-10 0,-27-2 0,27 10 0,0 1 0,0 0 0,0 2 0,0 0 0,0 1 0,0 0 0,0 2 0,0 0 0,0 1 0,1 1 0,-1 1 0,1 0 0,1 1 0,-1 1 0,1 1 0,1 0 0,-1 1 0,-19 17 0,22-17-151,-1 0-1,0-1 0,-1-1 0,1 0 1,-2-1-1,1-1 0,-1 0 1,-20 4-1,2-3-6674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52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113 24575,'-15'-1'0,"0"-1"0,1 0 0,-1-1 0,-24-10 0,-20-3 0,-61-17 0,90 23 0,1 2 0,-2 0 0,1 2 0,-54-4 0,75 10 0,-1 0 0,0 1 0,0 0 0,1 1 0,-1 0 0,1 1 0,0 0 0,-1 0 0,1 1 0,1 0 0,-1 0 0,0 1 0,1 1 0,0-1 0,1 1 0,-1 0 0,1 1 0,0 0 0,-9 11 0,-3 7 0,-2-1 0,0-1 0,-1-1 0,-2-1 0,0-1 0,-27 18 0,41-34 0,1 1 0,0 1 0,0 0 0,0 0 0,1 0 0,0 1 0,0 1 0,0-1 0,1 1 0,1 1 0,-1-1 0,1 1 0,1 0 0,-1 0 0,-3 11 0,-7 20 0,2-1 0,1 2 0,2 0 0,2 0 0,2 1 0,2 0 0,-1 51 0,9-56 0,1-1 0,2 0 0,10 36 0,2 6 0,-16-66 0,1-1 0,1 1 0,0-1 0,1 0 0,0-1 0,1 1 0,0-1 0,0 0 0,1-1 0,0 1 0,1-1 0,0-1 0,1 1 0,0-1 0,0-1 0,18 12 0,23 16 0,11 9 0,116 62 0,-158-96 0,0-1 0,0-2 0,1 0 0,0 0 0,0-2 0,1-1 0,-1 0 0,1-2 0,0 0 0,0-1 0,25-3 0,-26-3 0,-1-1 0,1-1 0,-2-1 0,1-1 0,-1 0 0,0-1 0,22-18 0,-14 11 0,-15 11 0,-1 0 0,-1-2 0,1 1 0,-1-1 0,13-14 0,-18 16 0,0 0 0,0 0 0,-1 0 0,1-1 0,-1 1 0,-1-1 0,1 0 0,-1 1 0,0-1 0,1-12 0,2-24 0,-4 26 0,1 0 0,0 1 0,2-1 0,0 1 0,0 0 0,1 0 0,1 0 0,13-23 0,-10 22 0,0 1 0,-1-2 0,-1 1 0,0-1 0,-1 0 0,-1 0 0,-1-1 0,-1 1 0,1-23 0,-1-13 0,-8-106 0,-1 118 0,-2 0 0,-2 1 0,-17-47 0,12 40 0,4 6-69,9 31-75,-1-1 0,0 1 0,-1-1 0,0 1 0,0 0 0,-2 1 0,1-1 0,-8-10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24575,'1594'0'-1365,"-1568"0"-5461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4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24575,'531'-18'0,"-17"10"0,-301 11 0,140-3-1365,-333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25 24575,'0'2'0,"0"0"0,1 1 0,0-1 0,-1 0 0,1-1 0,0 1 0,0 0 0,0 0 0,0 0 0,1 0 0,-1-1 0,0 1 0,1-1 0,-1 1 0,1-1 0,0 1 0,-1-1 0,1 0 0,0 0 0,0 0 0,0 0 0,-1 0 0,1 0 0,0 0 0,0-1 0,1 1 0,-1-1 0,0 0 0,3 1 0,64 6 0,-66-7 0,656 1 0,-299-3 0,-326 0 0,52-9 0,-52 6 0,48-2 0,37 8 0,-155-3 0,-54-9 0,23 1 0,-4 1 0,17 2 0,-69-1 0,-864 9 0,974-1-273,0 0 0,0 2 0,1-1 0,-15 5 0,10-1-6553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24575,'276'14'0,"23"11"0,-246-21 0,490 3 0,-316-9 0,-186-1 0,0 0 0,63-16 0,-63 11 0,1 1 0,55-2 0,-44 9 0,-21 1 0,56-6 0,-87 6 0,0-1 0,0 0 0,0 0 0,-1 0 0,1 0 0,0-1 0,0 1 0,0 0 0,0 0 0,0-1 0,0 1 0,0 0 0,0-1 0,0 1 0,0-1 0,0 1 0,-1-1 0,1 1 0,0-1 0,0 0 0,-1 1 0,1-1 0,0 0 0,0-1 0,-1 1 0,-1 0 0,1 0 0,0 0 0,-1 1 0,0-1 0,1 0 0,-1 0 0,0 0 0,1 1 0,-1-1 0,0 0 0,0 1 0,1-1 0,-1 0 0,0 1 0,0-1 0,0 1 0,-1-1 0,-53-20 0,5 4 0,0 3 0,-1 2 0,0 2 0,-1 3 0,-65-2 0,-1 11 0,-262 13 0,151 0 0,60-6 0,159-8 0,-80 5 0,-158 32 0,222-33-1365,6-1-5461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1:12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2776 536 24575,'-6'-10'0,"0"-1"0,-1 1 0,-1 0 0,0 1 0,0 0 0,-1 0 0,0 0 0,0 1 0,-18-11 0,-12-5 0,-54-24 0,38 21 0,-21-14 0,16 7 0,-2 3 0,-1 2 0,-69-20 0,-309-41 0,1 41 0,327 40 0,-187 8 0,275 5 0,1 2 0,0 0 0,0 2 0,1 0 0,0 1 0,0 2 0,1 0 0,-21 16 0,-74 32 0,99-50 0,1 0 0,0 1 0,1 1 0,1 0 0,-1 1 0,2 1 0,0 0 0,0 1 0,2 1 0,-1 0 0,-9 17 0,-17 29 0,-49 104 0,63-116 0,11-15 0,2 1 0,1 1 0,1 0 0,2 0 0,-6 69 0,-7-3 0,14-73 0,-7 53 0,8 15 0,10 130 0,-2-210 0,1-1 0,1 1 0,0-1 0,1 1 0,1-1 0,0-1 0,1 1 0,1-1 0,1-1 0,0 1 0,0-1 0,2-1 0,-1 0 0,16 14 0,0-2 0,2 0 0,1-2 0,1-1 0,0-2 0,51 26 0,-18-18 0,113 34 0,-116-43 0,-23-8 0,1-1 0,0-2 0,0-2 0,1-2 0,0-1 0,41-3 0,-7-2 0,-15-1 0,0 2 0,0 3 0,107 17 0,-97-7 0,0-4 0,122 0 0,-83-6 0,209 22 0,-196-13 0,-72-5 0,0-2 0,78-5 0,-103-2 0,0-1 0,-1-1 0,0-1 0,0-1 0,28-13 0,101-59 0,-109 56 0,-24 15 0,0 2 0,0-1 0,0 2 0,1 1 0,0 0 0,0 1 0,21 0 0,-15 1 0,0-1 0,-1-1 0,37-11 0,-53 12 0,-1 0 0,0 0 0,0-1 0,0 1 0,0-2 0,-1 1 0,1-1 0,-1 0 0,0 0 0,0-1 0,-1 0 0,0 0 0,0 0 0,0-1 0,4-7 0,-2 0 0,0-1 0,-1 1 0,-1-1 0,0 0 0,-1 0 0,0-1 0,1-15 0,-2-12 0,-2-54 0,-1 80 0,-1-26 0,2-16 0,-2 0 0,-4 1 0,-1-1 0,-25-96 0,30 151 0,-75-218 0,64 194 0,-1 0 0,-1 1 0,-2 1 0,0 0 0,-32-37 0,-18-4 0,-114-89 0,133 117 0,13 13-1365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24575,'1628'0'0,"-1658"-2"0,-1-1 0,-32-8 0,1 0 0,-118-5 0,-286 10 0,247 9 0,170-1 0,-90 14 0,-98 12-1365,203-27-5461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6:46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1517 111 24575,'-2'0'0,"0"1"0,-1-1 0,1 1 0,0-1 0,0 1 0,-1 0 0,1 0 0,0 0 0,0 1 0,0-1 0,0 0 0,-3 4 0,-7 4 0,-100 57 0,-3-5 0,-2-5 0,-125 41 0,225-91 0,1-1 0,-1 1 0,1 1 0,1 0 0,-1 2 0,1-1 0,1 2 0,-22 17 0,-24 25 0,-1-2 0,-3-3 0,-2-3 0,-76 38 0,-101 36 0,190-86 0,50-30 0,0 0 0,-1 1 0,1 0 0,0-1 0,1 1 0,-1 0 0,0 1 0,1-1 0,0 0 0,0 1 0,0-1 0,-2 6 0,4-8 0,0 0 0,0 0 0,0 0 0,0 0 0,0 0 0,1 1 0,-1-1 0,0 0 0,1 0 0,-1 0 0,1 0 0,-1 0 0,1-1 0,-1 1 0,1 0 0,0 0 0,-1 0 0,1 0 0,0 0 0,0-1 0,-1 1 0,1 0 0,0-1 0,0 1 0,0-1 0,2 2 0,28 12 0,-27-13 0,33 10 0,2-1 0,-1-3 0,1-1 0,64 2 0,-1 0 0,101 17 0,372 29 0,-218-56 0,-355 2 0,0 0 0,1 0 0,-1 0 0,0 0 0,0 0 0,0 0 0,0-1 0,0 1 0,0-1 0,0 1 0,1-1 0,-2 0 0,1 0 0,0 0 0,0 0 0,0 0 0,0 0 0,-1-1 0,1 1 0,0 0 0,1-3 0,-2 3 0,-1-1 0,1 0 0,0 0 0,-1 0 0,1 0 0,-1 0 0,0 0 0,0 0 0,0 0 0,0 0 0,0 0 0,0 0 0,0 0 0,0 0 0,-1 0 0,1 1 0,-1-1 0,-1-2 0,-2-7 0,-1 1 0,0-1 0,-1 2 0,-1-1 0,1 0 0,-14-13 0,-141-144 0,-268-217 0,344 311 0,-21-16 0,-300-185 0,405 273 0,-1 0 0,1 0 0,-1 0 0,1 0 0,-1 0 0,1 1 0,-1-1 0,1 1 0,-1-1 0,0 1 0,1-1 0,-1 1 0,0 0 0,1 0 0,-4 0 0,4 0 0,1 0 0,-1 1 0,1-1 0,0 0 0,-1 1 0,1-1 0,0 1 0,-1-1 0,1 1 0,0-1 0,0 1 0,-1-1 0,1 1 0,0-1 0,0 1 0,0-1 0,0 1 0,0 0 0,0-1 0,0 1 0,0-1 0,0 1 0,0-1 0,0 1 0,0-1 0,0 1 0,0-1 0,0 1 0,1 0 0,22 53 0,-2-14 0,9 13 0,-2 3 0,-3 0 0,21 71 0,-25-48 0,52 161 0,-31-121 0,27 126 0,-19-61 0,-38-131 0,-10-39 0,1 0 0,1-1 0,8 23 0,-12-35 0,0 0 0,1-1 0,-1 1 0,0 0 0,0-1 0,0 1 0,1 0 0,-1-1 0,0 1 0,1 0 0,-1-1 0,0 1 0,1-1 0,-1 1 0,1-1 0,-1 1 0,1-1 0,-1 1 0,1-1 0,-1 1 0,1-1 0,0 0 0,-1 1 0,1-1 0,-1 0 0,1 0 0,0 1 0,-1-1 0,1 0 0,0 0 0,-1 0 0,1 0 0,0 0 0,0 0 0,-1 0 0,1 0 0,0 0 0,-1 0 0,1 0 0,0 0 0,-1-1 0,1 1 0,0 0 0,-1 0 0,1-1 0,-1 1 0,1 0 0,0-1 0,-1 1 0,1-1 0,-1 1 0,1-1 0,-1 1 0,1-1 0,-1 1 0,0-1 0,1 1 0,-1-1 0,0 0 0,1 0 0,24-49 0,-18 35 0,30-45 0,-28 48 0,0-2 0,-1 0 0,0 0 0,-1 0 0,5-16 0,7-25 0,-12 40 0,-2-1 0,0 0 0,0 0 0,-2 0 0,0 0 0,1-20 0,-2-1 0,2 1 0,1 0 0,2 0 0,2 0 0,22-60 0,-25 85 0,0 1 0,1 0 0,0 0 0,1 0 0,0 1 0,1 0 0,0 0 0,14-10 0,2-3 0,2-4 0,0-1 0,-2-1 0,-2-1 0,0-1 0,-2-1 0,31-62 0,-36 58 0,-1-1 0,14-51 0,-26 77-170,1 0-1,0 1 0,0-1 1,1 1-1,0 0 0,0 0 1,10-12-1,-6 10-6655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55:2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1697 24575,'2'-39'0,"9"-50"0,-6 50 0,2-47 0,-9-120 0,4-140 0,3 299 0,13-58 0,-10 67 0,-1 0 0,2-75 0,-11-375 0,2 482 0,1 0 0,-1 0 0,1 0 0,0-1 0,1 1 0,2-8 0,-4 14 0,0-1 0,1 0 0,-1 1 0,0-1 0,1 0 0,-1 1 0,0-1 0,1 1 0,-1-1 0,1 1 0,-1-1 0,1 1 0,-1-1 0,1 1 0,-1-1 0,1 1 0,0-1 0,-1 1 0,1 0 0,0-1 0,-1 1 0,1 0 0,0 0 0,0 0 0,0 0 0,1 0 0,-1 1 0,0-1 0,1 1 0,-1-1 0,0 1 0,0-1 0,1 1 0,-1 0 0,0 0 0,0 0 0,0 0 0,0 0 0,0 0 0,0 0 0,0 0 0,-1 0 0,2 2 0,16 23 0,-1 2 0,20 45 0,15 25 0,27 49 0,-123-204 0,-65-112 0,55 80 0,52 85 0,0 1 0,0-1 0,0 1 0,0 0 0,-1 0 0,1 0 0,-1 0 0,0 1 0,0-1 0,0 1 0,0 0 0,0-1 0,-1 1 0,1 1 0,-5-3 0,6 4 0,-1 0 0,1 0 0,0 1 0,0-1 0,-1 0 0,1 1 0,0 0 0,0-1 0,0 1 0,0 0 0,0 0 0,0 0 0,0 1 0,0-1 0,0 0 0,0 1 0,1-1 0,-1 1 0,0-1 0,1 1 0,0 0 0,-1 0 0,1 0 0,0 0 0,0 0 0,0 0 0,-1 2 0,-7 13 0,1 0 0,-12 36 0,15-38 0,-1 0 0,0 0 0,-1 0 0,0-1 0,-11 15 0,-96 106 0,129-156 0,19-21 0,-11 18 0,0 0 0,-2-1 0,23-34 0,-23 27-82,-19 27 18,0 0 0,1 1 0,-1-1-1,1 1 1,0-1 0,1 1 0,-1 0 0,1 0 0,0 1-1,0-1 1,0 1 0,0 0 0,0 0 0,1 0 0,-1 0 0,1 1-1,0 0 1,0 0 0,6-2 0,6 1-6762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4:18.1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48 885 24575,'4'0'0,"1"1"0,-1 0 0,0 0 0,0 0 0,0 0 0,0 1 0,0 0 0,0 0 0,0 0 0,0 0 0,-1 0 0,1 1 0,-1 0 0,5 4 0,43 50 0,-41-45 0,148 220 0,-64-88 0,-165-250 0,-66-90 0,-48-46 0,158 208 0,24 32 0,5 9 0,42 61 0,-31-51 0,281 419 0,-290-428 0,2 3 0,0-1 0,0 0 0,1 0 0,0 0 0,15 14 0,-21-22 0,1-1 0,0 1 0,0-1 0,0 1 0,0-1 0,0 0 0,1 0 0,-1 0 0,0 0 0,0-1 0,1 1 0,-1 0 0,1-1 0,-1 0 0,0 1 0,1-1 0,-1 0 0,1 0 0,-1-1 0,0 1 0,1 0 0,-1-1 0,0 0 0,1 1 0,-1-1 0,0 0 0,0 0 0,1 0 0,-1 0 0,0-1 0,0 1 0,0 0 0,0-1 0,2-3 0,198-182 0,162-74 0,-332 240 0,53-35 0,-21 16 0,-1-4 0,98-88 0,-90 68 0,133-90 0,-37 31 0,-106 75 0,2 3 0,105-56 0,-106 66-49,-42 22-170,1 1 0,0 1-1,1 1 1,0 1-1,33-9 1,-36 14-6607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1:18:40.4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662 148 24575,'-6'0'0,"0"-1"0,0 0 0,0-1 0,0 1 0,0-1 0,-5-3 0,-30-6 0,35 10 0,-1 1 0,1 0 0,0 1 0,0 0 0,0 0 0,0 0 0,0 0 0,0 1 0,0 0 0,0 0 0,0 1 0,-5 3 0,-9 6 0,-36 29 0,12-8 0,-24 18 0,40-30 0,0-1 0,-53 29 0,8-8 0,31-15 0,42-26 0,0 0 0,0 0 0,-1 0 0,1 0 0,0 0 0,0 0 0,-1 0 0,1 0 0,0 0 0,0 1 0,0-1 0,-1 0 0,1 0 0,0 0 0,0 0 0,0 1 0,0-1 0,-1 0 0,1 0 0,0 0 0,0 1 0,0-1 0,0 0 0,0 0 0,0 0 0,0 1 0,0-1 0,0 0 0,-1 0 0,1 1 0,0-1 0,0 0 0,0 0 0,0 1 0,0-1 0,1 0 0,-1 0 0,0 1 0,0-1 0,0 0 0,0 0 0,0 0 0,0 1 0,0-1 0,13 7 0,23 1 0,254 36 0,1-21 0,-277-23 0,-8 1 0,1-1 0,-1 0 0,0 0 0,0 0 0,0-1 0,0 0 0,0 0 0,-1 0 0,1-1 0,11-4 0,-17 6 0,0 0 0,1-1 0,-1 1 0,1 0 0,-1-1 0,0 1 0,1 0 0,-1-1 0,0 1 0,0-1 0,1 1 0,-1 0 0,0-1 0,0 1 0,0-1 0,1 1 0,-1-1 0,0 1 0,0-1 0,0 1 0,0 0 0,0-1 0,0 1 0,0-1 0,0 1 0,0-1 0,0 1 0,0-1 0,0 1 0,0-1 0,-1 1 0,1-1 0,0 1 0,0-1 0,0 1 0,-1 0 0,1-1 0,0 1 0,0-1 0,-1 0 0,-16-14 0,-9-2 0,-35-19 0,-8-4 0,8 0 0,-275-169 0,299 188 0,0-2 0,2-2 0,-55-48 0,138 105 0,-36-20 0,0 0 0,0 0 0,-1 1 0,-1 0 0,0 1 0,-1 1 0,12 24 0,17 26 0,-6-20 0,-19-29 0,-2 0 0,0 0 0,0 1 0,-2 0 0,14 35 0,-20-36 0,0 0 0,-2 1 0,0-1 0,-1 0 0,-3 30 0,1 8 0,1-42 0,1-9 0,-1 0 0,1 0 0,0 1 0,0-1 0,0 0 0,0 0 0,1 0 0,-1 0 0,1 1 0,0-1 0,0 0 0,0 0 0,1 3 0,-1-7 0,-1 1 0,1 0 0,-1 0 0,1-1 0,-1 1 0,0 0 0,1-1 0,-1 1 0,1 0 0,-1-1 0,0 1 0,1-1 0,-1 1 0,0 0 0,0-1 0,1 1 0,-1-1 0,0 1 0,0-1 0,0 1 0,0-1 0,0 1 0,1-1 0,-1 0 0,5-16 0,5-9 0,0 0 0,25-44 0,-7 16 0,-25 47 0,-1 0 0,1 1 0,-2-1 0,1 0 0,-1 0 0,0-11 0,0 11 0,-1 0 0,1 0 0,1 0 0,-1 1 0,1-1 0,4-10 0,1 4 0,1 1 0,15-19 0,-18 25 0,0 0 0,-1 0 0,1 0 0,-1-1 0,0 1 0,0-1 0,-1 0 0,0 0 0,-1-1 0,1 1 0,-1-1 0,-1 1 0,2-13 0,-4-36-1365,1 44-5461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1:18:44.2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656 56 24575,'-3'1'0,"0"0"0,0 1 0,0-1 0,0 0 0,0 1 0,0 0 0,1 0 0,-1 0 0,1 0 0,-1 0 0,1 0 0,-4 5 0,-2 0 0,-192 192 0,42-38 0,81-80 0,60-64 0,-24 26 0,-51 41 0,83-74 0,9-9 0,0-1 0,0 0 0,0 0 0,0 1 0,0-1 0,0 0 0,0 0 0,0 0 0,0 1 0,0-1 0,1 0 0,-1 0 0,0 0 0,0 1 0,0-1 0,0 0 0,1 0 0,-1 0 0,0 0 0,0 1 0,0-1 0,1 0 0,-1 0 0,0 0 0,0 0 0,0 0 0,1 0 0,-1 0 0,0 0 0,0 0 0,1 0 0,28 1 0,-29-1 0,457-15 0,-313 1 0,-87 7 0,64 0 0,-120 7 0,0 0 0,0 0 0,0 0 0,-1 0 0,1 0 0,0 0 0,0 0 0,-1 0 0,1 0 0,0 0 0,0 0 0,0 0 0,-1-1 0,1 1 0,0 0 0,-1-1 0,1 1 0,0 0 0,-1-1 0,1 1 0,0-1 0,-1 1 0,1-1 0,-1 1 0,1-1 0,-1 1 0,2-2 0,-2 1 0,0 0 0,0 0 0,-1 0 0,1 0 0,0 0 0,0 0 0,0-1 0,-1 1 0,1 0 0,0 0 0,-1 0 0,1 1 0,-1-1 0,1 0 0,-1 0 0,0 0 0,0-1 0,-5-5 0,-1 0 0,1 0 0,-13-9 0,-21-11 0,-1 1 0,-55-26 0,-8-4 0,87 46 0,-1 0 0,0-1 0,1 0 0,1-1 0,-21-20 0,20 16 0,0 2 0,-22-14 0,-14-12 0,-9-8 0,34 28 0,-31-30 0,42 33 0,-66-58 0,82 74 0,0 0 0,0 0 0,1 1 0,-1-1 0,0 1 0,0-1 0,0 1 0,0-1 0,0 1 0,-1-1 0,1 1 0,0 0 0,0 0 0,-2-1 0,3 1 0,-1 0 0,1 1 0,0-1 0,-1 0 0,1 0 0,0 0 0,-1 0 0,1 1 0,0-1 0,-1 0 0,1 0 0,0 0 0,-1 1 0,1-1 0,0 0 0,0 1 0,-1-1 0,1 0 0,0 1 0,0-1 0,0 0 0,0 1 0,-1-1 0,1 0 0,0 1 0,0-1 0,0 1 0,0 1 0,-1 0 0,1 1 0,0-1 0,0 0 0,0 1 0,1-1 0,-1 0 0,1 1 0,-1-1 0,1 0 0,1 3 0,9 17 0,1-2 0,16 23 0,-12-20 0,14 26 0,85 158 0,-69-128 0,12 22 0,-50-83 0,-1-1 0,0 1 0,-2 0 0,0 0 0,3 26 0,-5-31 0,0 0 0,1-1 0,0 1 0,1-1 0,11 21 0,-10-22 0,0 1 0,-1 0 0,0 0 0,-1 1 0,-1-1 0,3 14 0,-5-21 0,3 25 0,-4-29 0,0 1 0,0-1 0,0 0 0,1 0 0,-1 0 0,0 0 0,1 0 0,-1 0 0,1 0 0,-1 0 0,1 0 0,0 0 0,-1 0 0,1 0 0,0 0 0,0-1 0,-1 1 0,1 0 0,2 1 0,-2-3 0,-1 0 0,1 1 0,0-1 0,-1 0 0,1 0 0,-1 0 0,1 0 0,-1 0 0,1 0 0,-1 1 0,0-1 0,1 0 0,-1 0 0,0 0 0,0 0 0,0 0 0,0 0 0,0 0 0,0-2 0,0 1 0,26-129 0,-5 27 0,13-31 0,-2 14 0,-14 39 0,-10 50 0,-1-1 0,-1 0 0,2-62 0,-7 64 171,5-33-1,1-26-1876,-7 78-5120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2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24575,'55'2'0,"101"19"0,-103-11 0,109 4 0,845-15-1365,-982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729 146 24575,'-2'-1'0,"0"0"0,0-1 0,0 1 0,0-1 0,0 0 0,0 0 0,0 1 0,0-1 0,1 0 0,-2-3 0,-7-6 0,-9-3 0,0 1 0,-1 1 0,0 1 0,-1 1 0,-1 0 0,0 2 0,0 1 0,-38-9 0,16 10 0,-1 2 0,0 2 0,-71 5 0,16-1 0,97-2 0,0 0 0,-1 0 0,1 0 0,0 1 0,0-1 0,0 1 0,0 0 0,0-1 0,0 1 0,0 1 0,1-1 0,-1 0 0,0 1 0,0-1 0,1 1 0,-1 0 0,1 0 0,-4 3 0,1 2 0,1-1 0,0 1 0,0 0 0,1 0 0,-5 15 0,3-9 0,-2 9 0,0 0 0,2 0 0,1 0 0,0 1 0,0 41 0,11 117 0,-7-180 0,11 100 0,2 54 0,-11-139 0,0 0 0,1 0 0,1 0 0,0-1 0,1 0 0,1 0 0,0 0 0,1-1 0,1 1 0,0-2 0,15 20 0,-16-26 0,-1 0 0,1-1 0,0 0 0,0 0 0,0-1 0,1 0 0,0 0 0,10 4 0,69 27 0,-75-33 0,33 12 0,1-2 0,52 8 0,-53-17 0,0-2 0,75-6 0,-116 3 0,1 1 0,-1-1 0,0-1 0,0 1 0,0 0 0,0-1 0,0 0 0,0 0 0,0 0 0,-1 0 0,1-1 0,-1 1 0,1-1 0,-1 0 0,0 0 0,0 0 0,0-1 0,3-5 0,4-7 0,-1-1 0,0 1 0,7-22 0,8-17 0,-19 45 0,-1 0 0,0 0 0,0-1 0,-1 1 0,-1-1 0,0 0 0,0 1 0,-1-1 0,-1 0 0,0-13 0,-3-16 0,-12-58 0,6 39 0,-16-104 0,2 1 0,14 125-1365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  <inkml:trace contextRef="#ctx0" brushRef="#br0" timeOffset="1">24 209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1/30/2023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1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8.png"/><Relationship Id="rId40" Type="http://schemas.openxmlformats.org/officeDocument/2006/relationships/customXml" Target="../ink/ink23.xml"/><Relationship Id="rId45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7.xml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25.xml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3.png"/><Relationship Id="rId30" Type="http://schemas.openxmlformats.org/officeDocument/2006/relationships/customXml" Target="../ink/ink18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customXml" Target="../ink/ink6.xml"/><Relationship Id="rId3" Type="http://schemas.openxmlformats.org/officeDocument/2006/relationships/image" Target="../media/image8.png"/><Relationship Id="rId12" Type="http://schemas.openxmlformats.org/officeDocument/2006/relationships/customXml" Target="../ink/ink9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22.xml"/><Relationship Id="rId20" Type="http://schemas.openxmlformats.org/officeDocument/2006/relationships/customXml" Target="../ink/ink13.xml"/><Relationship Id="rId4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0.xml"/><Relationship Id="rId3" Type="http://schemas.openxmlformats.org/officeDocument/2006/relationships/image" Target="../media/image12.png"/><Relationship Id="rId7" Type="http://schemas.openxmlformats.org/officeDocument/2006/relationships/customXml" Target="../ink/ink27.xml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37.png"/><Relationship Id="rId4" Type="http://schemas.openxmlformats.org/officeDocument/2006/relationships/image" Target="../media/image13.jpeg"/><Relationship Id="rId9" Type="http://schemas.openxmlformats.org/officeDocument/2006/relationships/customXml" Target="../ink/ink28.xml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customXml" Target="../ink/ink3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customXml" Target="../ink/ink35.xml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62.png"/><Relationship Id="rId4" Type="http://schemas.openxmlformats.org/officeDocument/2006/relationships/customXml" Target="../ink/ink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84316" y="2975873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5: Set-UID and Environment Variables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75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B3263B-8703-0AF8-08CE-5EF03E44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64" y="3165391"/>
            <a:ext cx="6324600" cy="1007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395513" y="4673479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</p:spTree>
    <p:extLst>
      <p:ext uri="{BB962C8B-B14F-4D97-AF65-F5344CB8AC3E}">
        <p14:creationId xmlns:p14="http://schemas.microsoft.com/office/powerpoint/2010/main" val="126347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457200" y="1371600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026" name="Picture 2" descr="Learning the shell - Lesson 9: Permissions">
            <a:extLst>
              <a:ext uri="{FF2B5EF4-FFF2-40B4-BE49-F238E27FC236}">
                <a16:creationId xmlns:a16="http://schemas.microsoft.com/office/drawing/2014/main" id="{F7EA7B5A-D3F1-8BF9-345B-2CB26497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2" y="2397205"/>
            <a:ext cx="6934200" cy="40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6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844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</a:t>
            </a:r>
            <a:r>
              <a:rPr lang="en-US" b="1" dirty="0"/>
              <a:t> O </a:t>
            </a:r>
            <a:r>
              <a:rPr lang="en-US" dirty="0"/>
              <a:t>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341F-34AE-6630-7CF3-61E85A72FA98}"/>
              </a:ext>
            </a:extLst>
          </p:cNvPr>
          <p:cNvSpPr txBox="1"/>
          <p:nvPr/>
        </p:nvSpPr>
        <p:spPr>
          <a:xfrm>
            <a:off x="1752600" y="4499827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No, B is the owner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14:cNvPr>
              <p14:cNvContentPartPr/>
              <p14:nvPr/>
            </p14:nvContentPartPr>
            <p14:xfrm>
              <a:off x="4034461" y="2449922"/>
              <a:ext cx="756000" cy="84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6461" y="2432282"/>
                <a:ext cx="791640" cy="8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41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</p:spTree>
    <p:extLst>
      <p:ext uri="{BB962C8B-B14F-4D97-AF65-F5344CB8AC3E}">
        <p14:creationId xmlns:p14="http://schemas.microsoft.com/office/powerpoint/2010/main" val="214869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AA4DE-1933-01D6-87C2-D2B38CA5AFA4}"/>
              </a:ext>
            </a:extLst>
          </p:cNvPr>
          <p:cNvSpPr txBox="1"/>
          <p:nvPr/>
        </p:nvSpPr>
        <p:spPr>
          <a:xfrm>
            <a:off x="1524000" y="476883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is not in F’s 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FE670-A86E-C613-6643-E1D70DF8B93A}"/>
              </a:ext>
            </a:extLst>
          </p:cNvPr>
          <p:cNvSpPr txBox="1"/>
          <p:nvPr/>
        </p:nvSpPr>
        <p:spPr>
          <a:xfrm>
            <a:off x="4648200" y="437154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G = {B,C,F}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14:cNvPr>
              <p14:cNvContentPartPr/>
              <p14:nvPr/>
            </p14:nvContentPartPr>
            <p14:xfrm>
              <a:off x="4864981" y="2455682"/>
              <a:ext cx="772560" cy="96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341" y="2438042"/>
                <a:ext cx="80820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06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</p:spTree>
    <p:extLst>
      <p:ext uri="{BB962C8B-B14F-4D97-AF65-F5344CB8AC3E}">
        <p14:creationId xmlns:p14="http://schemas.microsoft.com/office/powerpoint/2010/main" val="179960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14:cNvPr>
              <p14:cNvContentPartPr/>
              <p14:nvPr/>
            </p14:nvContentPartPr>
            <p14:xfrm>
              <a:off x="2943301" y="2541722"/>
              <a:ext cx="1176480" cy="73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01" y="2505722"/>
                <a:ext cx="1248120" cy="809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E16EDC-0207-5730-29E4-402B2C1E4DE8}"/>
              </a:ext>
            </a:extLst>
          </p:cNvPr>
          <p:cNvSpPr txBox="1"/>
          <p:nvPr/>
        </p:nvSpPr>
        <p:spPr>
          <a:xfrm>
            <a:off x="1600625" y="510824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can </a:t>
            </a:r>
            <a:r>
              <a:rPr lang="en-US" b="1" dirty="0"/>
              <a:t>read</a:t>
            </a:r>
            <a:r>
              <a:rPr lang="en-US" dirty="0"/>
              <a:t> file F</a:t>
            </a:r>
          </a:p>
        </p:txBody>
      </p:sp>
    </p:spTree>
    <p:extLst>
      <p:ext uri="{BB962C8B-B14F-4D97-AF65-F5344CB8AC3E}">
        <p14:creationId xmlns:p14="http://schemas.microsoft.com/office/powerpoint/2010/main" val="373666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9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14:cNvPr>
              <p14:cNvContentPartPr/>
              <p14:nvPr/>
            </p14:nvContentPartPr>
            <p14:xfrm>
              <a:off x="3992701" y="3246242"/>
              <a:ext cx="525240" cy="1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701" y="3228602"/>
                <a:ext cx="5608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E737E54-290D-FA00-AD5D-7376D337CBB7}"/>
              </a:ext>
            </a:extLst>
          </p:cNvPr>
          <p:cNvGrpSpPr/>
          <p:nvPr/>
        </p:nvGrpSpPr>
        <p:grpSpPr>
          <a:xfrm>
            <a:off x="5802421" y="2874722"/>
            <a:ext cx="388800" cy="430560"/>
            <a:chOff x="5802421" y="2874722"/>
            <a:chExt cx="3888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14:cNvPr>
                <p14:cNvContentPartPr/>
                <p14:nvPr/>
              </p14:nvContentPartPr>
              <p14:xfrm>
                <a:off x="5802421" y="2874722"/>
                <a:ext cx="306360" cy="38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421" y="2857082"/>
                  <a:ext cx="342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14:cNvPr>
                <p14:cNvContentPartPr/>
                <p14:nvPr/>
              </p14:nvContentPartPr>
              <p14:xfrm>
                <a:off x="6148741" y="322104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1101" y="320340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14:cNvPr>
                <p14:cNvContentPartPr/>
                <p14:nvPr/>
              </p14:nvContentPartPr>
              <p14:xfrm>
                <a:off x="6190861" y="330492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72861" y="328692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14:cNvPr>
              <p14:cNvContentPartPr/>
              <p14:nvPr/>
            </p14:nvContentPartPr>
            <p14:xfrm>
              <a:off x="6216061" y="340572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8061" y="338772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A156B-8765-93C2-054B-CD32B34583E6}"/>
              </a:ext>
            </a:extLst>
          </p:cNvPr>
          <p:cNvGrpSpPr/>
          <p:nvPr/>
        </p:nvGrpSpPr>
        <p:grpSpPr>
          <a:xfrm>
            <a:off x="6249181" y="3523082"/>
            <a:ext cx="17640" cy="122400"/>
            <a:chOff x="6249181" y="3523082"/>
            <a:chExt cx="1764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14:cNvPr>
                <p14:cNvContentPartPr/>
                <p14:nvPr/>
              </p14:nvContentPartPr>
              <p14:xfrm>
                <a:off x="6249181" y="3523082"/>
                <a:ext cx="9000" cy="7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1541" y="3505442"/>
                  <a:ext cx="4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14:cNvPr>
                <p14:cNvContentPartPr/>
                <p14:nvPr/>
              </p14:nvContentPartPr>
              <p14:xfrm>
                <a:off x="6266461" y="3640442"/>
                <a:ext cx="360" cy="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48461" y="3622802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01A15-C8C1-61AB-5098-C7FAFF8EC309}"/>
              </a:ext>
            </a:extLst>
          </p:cNvPr>
          <p:cNvGrpSpPr/>
          <p:nvPr/>
        </p:nvGrpSpPr>
        <p:grpSpPr>
          <a:xfrm>
            <a:off x="6249181" y="3791282"/>
            <a:ext cx="17640" cy="169560"/>
            <a:chOff x="6249181" y="3791282"/>
            <a:chExt cx="17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14:cNvPr>
                <p14:cNvContentPartPr/>
                <p14:nvPr/>
              </p14:nvContentPartPr>
              <p14:xfrm>
                <a:off x="6266461" y="3791282"/>
                <a:ext cx="36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8461" y="3773642"/>
                  <a:ext cx="36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14:cNvPr>
                <p14:cNvContentPartPr/>
                <p14:nvPr/>
              </p14:nvContentPartPr>
              <p14:xfrm>
                <a:off x="6249181" y="3892082"/>
                <a:ext cx="17640" cy="6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31541" y="3874442"/>
                  <a:ext cx="532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2B5762-C5F4-D6D6-3316-6566FE5EFFBE}"/>
              </a:ext>
            </a:extLst>
          </p:cNvPr>
          <p:cNvGrpSpPr/>
          <p:nvPr/>
        </p:nvGrpSpPr>
        <p:grpSpPr>
          <a:xfrm>
            <a:off x="4239661" y="4017722"/>
            <a:ext cx="2001960" cy="780480"/>
            <a:chOff x="4239661" y="4017722"/>
            <a:chExt cx="200196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14:cNvPr>
                <p14:cNvContentPartPr/>
                <p14:nvPr/>
              </p14:nvContentPartPr>
              <p14:xfrm>
                <a:off x="6214621" y="4017722"/>
                <a:ext cx="27000" cy="7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6621" y="4000082"/>
                  <a:ext cx="62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14:cNvPr>
                <p14:cNvContentPartPr/>
                <p14:nvPr/>
              </p14:nvContentPartPr>
              <p14:xfrm>
                <a:off x="6092581" y="4135082"/>
                <a:ext cx="81720" cy="3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4941" y="4117442"/>
                  <a:ext cx="117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14:cNvPr>
                <p14:cNvContentPartPr/>
                <p14:nvPr/>
              </p14:nvContentPartPr>
              <p14:xfrm>
                <a:off x="5925181" y="4194122"/>
                <a:ext cx="148680" cy="8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7181" y="4176482"/>
                  <a:ext cx="184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14:cNvPr>
                <p14:cNvContentPartPr/>
                <p14:nvPr/>
              </p14:nvContentPartPr>
              <p14:xfrm>
                <a:off x="5811421" y="4319762"/>
                <a:ext cx="7740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3781" y="4301762"/>
                  <a:ext cx="11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14:cNvPr>
                <p14:cNvContentPartPr/>
                <p14:nvPr/>
              </p14:nvContentPartPr>
              <p14:xfrm>
                <a:off x="5605861" y="4353602"/>
                <a:ext cx="165600" cy="4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8221" y="4335602"/>
                  <a:ext cx="201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14:cNvPr>
                <p14:cNvContentPartPr/>
                <p14:nvPr/>
              </p14:nvContentPartPr>
              <p14:xfrm>
                <a:off x="5329021" y="4395362"/>
                <a:ext cx="207720" cy="7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1381" y="4377362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14:cNvPr>
                <p14:cNvContentPartPr/>
                <p14:nvPr/>
              </p14:nvContentPartPr>
              <p14:xfrm>
                <a:off x="5144701" y="4470962"/>
                <a:ext cx="123840" cy="2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6701" y="4453322"/>
                  <a:ext cx="159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14:cNvPr>
                <p14:cNvContentPartPr/>
                <p14:nvPr/>
              </p14:nvContentPartPr>
              <p14:xfrm>
                <a:off x="4839781" y="4512722"/>
                <a:ext cx="252000" cy="2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2141" y="4495082"/>
                  <a:ext cx="287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14:cNvPr>
                <p14:cNvContentPartPr/>
                <p14:nvPr/>
              </p14:nvContentPartPr>
              <p14:xfrm>
                <a:off x="4605421" y="4537922"/>
                <a:ext cx="209520" cy="3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7781" y="4520282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14:cNvPr>
                <p14:cNvContentPartPr/>
                <p14:nvPr/>
              </p14:nvContentPartPr>
              <p14:xfrm>
                <a:off x="4430821" y="4596602"/>
                <a:ext cx="116280" cy="54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3181" y="4578602"/>
                  <a:ext cx="151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14:cNvPr>
                <p14:cNvContentPartPr/>
                <p14:nvPr/>
              </p14:nvContentPartPr>
              <p14:xfrm>
                <a:off x="4376101" y="4672202"/>
                <a:ext cx="28080" cy="6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8101" y="4654202"/>
                  <a:ext cx="63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14:cNvPr>
                <p14:cNvContentPartPr/>
                <p14:nvPr/>
              </p14:nvContentPartPr>
              <p14:xfrm>
                <a:off x="4239661" y="4679762"/>
                <a:ext cx="315720" cy="11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1661" y="4662122"/>
                  <a:ext cx="351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14:cNvPr>
              <p14:cNvContentPartPr/>
              <p14:nvPr/>
            </p14:nvContentPartPr>
            <p14:xfrm>
              <a:off x="3422101" y="4857962"/>
              <a:ext cx="413280" cy="520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4101" y="4840322"/>
                <a:ext cx="44892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45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7D8AF-3F70-8AAF-0424-B955B9D61E8F}"/>
              </a:ext>
            </a:extLst>
          </p:cNvPr>
          <p:cNvSpPr txBox="1"/>
          <p:nvPr/>
        </p:nvSpPr>
        <p:spPr>
          <a:xfrm>
            <a:off x="914400" y="1752600"/>
            <a:ext cx="5995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in-person lecture on Wednesday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I will post a video to the course website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4B14D-DEA4-C534-4A6C-33E891280FEC}"/>
              </a:ext>
            </a:extLst>
          </p:cNvPr>
          <p:cNvSpPr txBox="1"/>
          <p:nvPr/>
        </p:nvSpPr>
        <p:spPr>
          <a:xfrm>
            <a:off x="914400" y="3505200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 1 posted, due </a:t>
            </a:r>
            <a:r>
              <a:rPr lang="en-US" sz="2400" b="1" dirty="0"/>
              <a:t>Sunday</a:t>
            </a:r>
            <a:r>
              <a:rPr lang="en-US" sz="2400" dirty="0"/>
              <a:t> February 12th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</p:spTree>
    <p:extLst>
      <p:ext uri="{BB962C8B-B14F-4D97-AF65-F5344CB8AC3E}">
        <p14:creationId xmlns:p14="http://schemas.microsoft.com/office/powerpoint/2010/main" val="410831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49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</p:spTree>
    <p:extLst>
      <p:ext uri="{BB962C8B-B14F-4D97-AF65-F5344CB8AC3E}">
        <p14:creationId xmlns:p14="http://schemas.microsoft.com/office/powerpoint/2010/main" val="57187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C4A30B-F173-E9F9-98D3-19A5EF2ACAC3}"/>
              </a:ext>
            </a:extLst>
          </p:cNvPr>
          <p:cNvGrpSpPr/>
          <p:nvPr/>
        </p:nvGrpSpPr>
        <p:grpSpPr>
          <a:xfrm>
            <a:off x="4303021" y="3480318"/>
            <a:ext cx="1460160" cy="34560"/>
            <a:chOff x="4303021" y="3480318"/>
            <a:chExt cx="1460160" cy="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14:cNvPr>
                <p14:cNvContentPartPr/>
                <p14:nvPr/>
              </p14:nvContentPartPr>
              <p14:xfrm>
                <a:off x="4303021" y="3514518"/>
                <a:ext cx="583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4381" y="3505518"/>
                  <a:ext cx="60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14:cNvPr>
                <p14:cNvContentPartPr/>
                <p14:nvPr/>
              </p14:nvContentPartPr>
              <p14:xfrm>
                <a:off x="5175661" y="3480318"/>
                <a:ext cx="58752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7021" y="3471318"/>
                  <a:ext cx="60516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14:cNvPr>
              <p14:cNvContentPartPr/>
              <p14:nvPr/>
            </p14:nvContentPartPr>
            <p14:xfrm>
              <a:off x="4325701" y="4478958"/>
              <a:ext cx="54900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7061" y="4470318"/>
                <a:ext cx="566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14:cNvPr>
              <p14:cNvContentPartPr/>
              <p14:nvPr/>
            </p14:nvContentPartPr>
            <p14:xfrm>
              <a:off x="2239501" y="3547278"/>
              <a:ext cx="705600" cy="6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0501" y="3538278"/>
                <a:ext cx="723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14:cNvPr>
              <p14:cNvContentPartPr/>
              <p14:nvPr/>
            </p14:nvContentPartPr>
            <p14:xfrm>
              <a:off x="2264701" y="4520358"/>
              <a:ext cx="586440" cy="1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6061" y="4511358"/>
                <a:ext cx="604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E0ABFE0-AC03-637E-E395-3E46EBD6324C}"/>
              </a:ext>
            </a:extLst>
          </p:cNvPr>
          <p:cNvSpPr txBox="1"/>
          <p:nvPr/>
        </p:nvSpPr>
        <p:spPr>
          <a:xfrm>
            <a:off x="5175661" y="5800566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root (aka admin) is the only person that has write permissions!</a:t>
            </a:r>
          </a:p>
        </p:txBody>
      </p:sp>
    </p:spTree>
    <p:extLst>
      <p:ext uri="{BB962C8B-B14F-4D97-AF65-F5344CB8AC3E}">
        <p14:creationId xmlns:p14="http://schemas.microsoft.com/office/powerpoint/2010/main" val="130765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A3076-7B9C-4BFC-E329-A562BF35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09" y="914400"/>
            <a:ext cx="5324223" cy="4618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838200" y="165418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having a user deal with sensitive actions, lets have a privileged program do it for us!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14:cNvPr>
              <p14:cNvContentPartPr/>
              <p14:nvPr/>
            </p14:nvContentPartPr>
            <p14:xfrm>
              <a:off x="5015461" y="2786958"/>
              <a:ext cx="574200" cy="509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821" y="2778318"/>
                <a:ext cx="59184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9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Types of Privileged Programs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762000" y="1698029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Daemons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Computer program that runs in the background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Needs to run as root or other privileged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3BBBD-4750-E06A-CB31-770ED9DA81BF}"/>
              </a:ext>
            </a:extLst>
          </p:cNvPr>
          <p:cNvSpPr txBox="1"/>
          <p:nvPr/>
        </p:nvSpPr>
        <p:spPr>
          <a:xfrm>
            <a:off x="762000" y="3934475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Set-UID Programs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Widely used in UNIX systems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A normal program… but marked with a special bit</a:t>
            </a:r>
          </a:p>
        </p:txBody>
      </p:sp>
    </p:spTree>
    <p:extLst>
      <p:ext uri="{BB962C8B-B14F-4D97-AF65-F5344CB8AC3E}">
        <p14:creationId xmlns:p14="http://schemas.microsoft.com/office/powerpoint/2010/main" val="288132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89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62191-1933-FD72-AE46-C130230E61EE}"/>
              </a:ext>
            </a:extLst>
          </p:cNvPr>
          <p:cNvSpPr/>
          <p:nvPr/>
        </p:nvSpPr>
        <p:spPr>
          <a:xfrm>
            <a:off x="838200" y="3722948"/>
            <a:ext cx="4724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Super suit 2.0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E1B9F-6BB7-008D-AD14-5B41318B0778}"/>
              </a:ext>
            </a:extLst>
          </p:cNvPr>
          <p:cNvSpPr txBox="1"/>
          <p:nvPr/>
        </p:nvSpPr>
        <p:spPr>
          <a:xfrm>
            <a:off x="1050633" y="4793902"/>
            <a:ext cx="8002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 suit with a dope computer</a:t>
            </a:r>
          </a:p>
          <a:p>
            <a:r>
              <a:rPr lang="en-US" sz="2800" dirty="0"/>
              <a:t>Programmed to perform a specific task</a:t>
            </a:r>
          </a:p>
          <a:p>
            <a:r>
              <a:rPr lang="en-US" sz="2800" dirty="0"/>
              <a:t>No way to deviate from the pre-programmed task</a:t>
            </a:r>
          </a:p>
        </p:txBody>
      </p:sp>
    </p:spTree>
    <p:extLst>
      <p:ext uri="{BB962C8B-B14F-4D97-AF65-F5344CB8AC3E}">
        <p14:creationId xmlns:p14="http://schemas.microsoft.com/office/powerpoint/2010/main" val="45194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24400"/>
            <a:ext cx="1426016" cy="1524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3C4C2A-27C4-9DCD-53DF-69A376A86F52}"/>
              </a:ext>
            </a:extLst>
          </p:cNvPr>
          <p:cNvSpPr/>
          <p:nvPr/>
        </p:nvSpPr>
        <p:spPr>
          <a:xfrm rot="8962007">
            <a:off x="6169544" y="4556136"/>
            <a:ext cx="1371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8C-C19F-A755-718A-BE2163EE1E1A}"/>
              </a:ext>
            </a:extLst>
          </p:cNvPr>
          <p:cNvSpPr txBox="1"/>
          <p:nvPr/>
        </p:nvSpPr>
        <p:spPr>
          <a:xfrm>
            <a:off x="7467600" y="406392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suit 2.0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00D6C-C965-2EBE-9D7D-46EADDF285AA}"/>
              </a:ext>
            </a:extLst>
          </p:cNvPr>
          <p:cNvSpPr txBox="1"/>
          <p:nvPr/>
        </p:nvSpPr>
        <p:spPr>
          <a:xfrm>
            <a:off x="7162800" y="4833327"/>
            <a:ext cx="506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can hop in, and do the specific task to stop bowser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355798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6" y="1493520"/>
            <a:ext cx="1426016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229658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274148" y="129540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would you protect your computer and its resources? </a:t>
            </a:r>
          </a:p>
        </p:txBody>
      </p:sp>
    </p:spTree>
    <p:extLst>
      <p:ext uri="{BB962C8B-B14F-4D97-AF65-F5344CB8AC3E}">
        <p14:creationId xmlns:p14="http://schemas.microsoft.com/office/powerpoint/2010/main" val="145294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105873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66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5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255AA406-853D-067F-87DE-1D58747A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39" y="1502641"/>
            <a:ext cx="2255766" cy="10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4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</p:spTree>
    <p:extLst>
      <p:ext uri="{BB962C8B-B14F-4D97-AF65-F5344CB8AC3E}">
        <p14:creationId xmlns:p14="http://schemas.microsoft.com/office/powerpoint/2010/main" val="438599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2C691-8654-8067-AF15-291A31904415}"/>
              </a:ext>
            </a:extLst>
          </p:cNvPr>
          <p:cNvSpPr txBox="1"/>
          <p:nvPr/>
        </p:nvSpPr>
        <p:spPr>
          <a:xfrm>
            <a:off x="7924800" y="5473158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Exploitable?</a:t>
            </a:r>
          </a:p>
        </p:txBody>
      </p:sp>
    </p:spTree>
    <p:extLst>
      <p:ext uri="{BB962C8B-B14F-4D97-AF65-F5344CB8AC3E}">
        <p14:creationId xmlns:p14="http://schemas.microsoft.com/office/powerpoint/2010/main" val="87365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343400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66443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461732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3455933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</a:t>
            </a:r>
            <a:r>
              <a:rPr lang="en-US" sz="2800" dirty="0"/>
              <a:t>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57" y="118872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1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1928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20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10996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65956899-F0E1-8828-FBFE-FB1D6CDC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6599" y="1476720"/>
            <a:ext cx="1777935" cy="8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5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2362200" y="1981200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5DBED97-6EB8-75D3-5792-E8F28C9F8551}"/>
              </a:ext>
            </a:extLst>
          </p:cNvPr>
          <p:cNvSpPr/>
          <p:nvPr/>
        </p:nvSpPr>
        <p:spPr>
          <a:xfrm rot="1373572">
            <a:off x="2604251" y="2726720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5F7DC-DCF9-A6B5-09BA-FB1B5B7D0BBF}"/>
              </a:ext>
            </a:extLst>
          </p:cNvPr>
          <p:cNvSpPr txBox="1"/>
          <p:nvPr/>
        </p:nvSpPr>
        <p:spPr>
          <a:xfrm>
            <a:off x="1226424" y="3583373"/>
            <a:ext cx="3060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users/groups</a:t>
            </a:r>
          </a:p>
          <a:p>
            <a:r>
              <a:rPr lang="en-US" sz="2400" dirty="0"/>
              <a:t>what is their identity?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D328ACE-E7AB-8880-EE70-54E238443739}"/>
              </a:ext>
            </a:extLst>
          </p:cNvPr>
          <p:cNvSpPr/>
          <p:nvPr/>
        </p:nvSpPr>
        <p:spPr>
          <a:xfrm rot="473490">
            <a:off x="5530918" y="2630351"/>
            <a:ext cx="304800" cy="2326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CD801-D9EA-C183-2E4E-961A7894C9B3}"/>
              </a:ext>
            </a:extLst>
          </p:cNvPr>
          <p:cNvSpPr txBox="1"/>
          <p:nvPr/>
        </p:nvSpPr>
        <p:spPr>
          <a:xfrm>
            <a:off x="2449584" y="5170281"/>
            <a:ext cx="7180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permissions (read/write/execute)</a:t>
            </a:r>
          </a:p>
          <a:p>
            <a:r>
              <a:rPr lang="en-US" sz="2400" dirty="0"/>
              <a:t>Ok, I know the who– what are </a:t>
            </a:r>
            <a:r>
              <a:rPr lang="en-US" sz="2400" b="1" i="1" dirty="0"/>
              <a:t>you</a:t>
            </a:r>
            <a:r>
              <a:rPr lang="en-US" sz="2400" dirty="0"/>
              <a:t> permitted to do?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1F04F4A-61C0-DBF8-9AF7-8966917C3140}"/>
              </a:ext>
            </a:extLst>
          </p:cNvPr>
          <p:cNvSpPr/>
          <p:nvPr/>
        </p:nvSpPr>
        <p:spPr>
          <a:xfrm rot="19632928">
            <a:off x="7995690" y="2644108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9B3C0-5980-F034-208A-622840ED71C7}"/>
              </a:ext>
            </a:extLst>
          </p:cNvPr>
          <p:cNvSpPr txBox="1"/>
          <p:nvPr/>
        </p:nvSpPr>
        <p:spPr>
          <a:xfrm>
            <a:off x="7568573" y="3504648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Objects</a:t>
            </a:r>
          </a:p>
          <a:p>
            <a:r>
              <a:rPr lang="en-US" sz="2400" dirty="0"/>
              <a:t>Usually things on a filesystem</a:t>
            </a:r>
          </a:p>
        </p:txBody>
      </p:sp>
    </p:spTree>
    <p:extLst>
      <p:ext uri="{BB962C8B-B14F-4D97-AF65-F5344CB8AC3E}">
        <p14:creationId xmlns:p14="http://schemas.microsoft.com/office/powerpoint/2010/main" val="4011397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69" y="1208728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10 Reasons Why Bank Vaults Are Much More Interesting Than You Thought">
            <a:extLst>
              <a:ext uri="{FF2B5EF4-FFF2-40B4-BE49-F238E27FC236}">
                <a16:creationId xmlns:a16="http://schemas.microsoft.com/office/drawing/2014/main" id="{C200692A-4F73-9EB7-41D7-1C8905B5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8677"/>
            <a:ext cx="2424112" cy="13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e and the Boys | Know Your Meme">
            <a:extLst>
              <a:ext uri="{FF2B5EF4-FFF2-40B4-BE49-F238E27FC236}">
                <a16:creationId xmlns:a16="http://schemas.microsoft.com/office/drawing/2014/main" id="{1554A99E-EA26-89B0-7896-778002F2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07" y="263008"/>
            <a:ext cx="1458985" cy="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BE81B-5742-7423-8A35-86C0664422B8}"/>
              </a:ext>
            </a:extLst>
          </p:cNvPr>
          <p:cNvSpPr txBox="1"/>
          <p:nvPr/>
        </p:nvSpPr>
        <p:spPr>
          <a:xfrm>
            <a:off x="3330385" y="5243567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 still followed the steps, but now we have a totally different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8EDE3-8918-251D-BB0A-E9C77012A152}"/>
              </a:ext>
            </a:extLst>
          </p:cNvPr>
          <p:cNvSpPr txBox="1"/>
          <p:nvPr/>
        </p:nvSpPr>
        <p:spPr>
          <a:xfrm>
            <a:off x="3330385" y="5639943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plan was to rob the bank, and I had friends waiting this whole time!</a:t>
            </a:r>
          </a:p>
        </p:txBody>
      </p:sp>
    </p:spTree>
    <p:extLst>
      <p:ext uri="{BB962C8B-B14F-4D97-AF65-F5344CB8AC3E}">
        <p14:creationId xmlns:p14="http://schemas.microsoft.com/office/powerpoint/2010/main" val="12654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FBCD2-8660-2A18-4069-40DDBAB254B5}"/>
              </a:ext>
            </a:extLst>
          </p:cNvPr>
          <p:cNvSpPr txBox="1"/>
          <p:nvPr/>
        </p:nvSpPr>
        <p:spPr>
          <a:xfrm>
            <a:off x="1447800" y="257183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to deal with inflexibilities of UNIX access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6DB-4B9D-2035-0C35-046692995E30}"/>
              </a:ext>
            </a:extLst>
          </p:cNvPr>
          <p:cNvSpPr txBox="1"/>
          <p:nvPr/>
        </p:nvSpPr>
        <p:spPr>
          <a:xfrm>
            <a:off x="1524000" y="335280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en-US" dirty="0"/>
              <a:t> program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39780D-E9F1-A74C-7563-DB1AE34B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32" y="4495800"/>
            <a:ext cx="9525000" cy="846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14:cNvPr>
              <p14:cNvContentPartPr/>
              <p14:nvPr/>
            </p14:nvContentPartPr>
            <p14:xfrm>
              <a:off x="1776901" y="5311638"/>
              <a:ext cx="182520" cy="610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261" y="5302998"/>
                <a:ext cx="20016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ADE0-8717-4B54-D747-AE901FFE2333}"/>
              </a:ext>
            </a:extLst>
          </p:cNvPr>
          <p:cNvSpPr txBox="1"/>
          <p:nvPr/>
        </p:nvSpPr>
        <p:spPr>
          <a:xfrm>
            <a:off x="1447800" y="2590800"/>
            <a:ext cx="787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922B1-75CD-4649-7C43-D5B25D635193}"/>
              </a:ext>
            </a:extLst>
          </p:cNvPr>
          <p:cNvSpPr txBox="1"/>
          <p:nvPr/>
        </p:nvSpPr>
        <p:spPr>
          <a:xfrm>
            <a:off x="1512864" y="406994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normal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== EUID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50F91-AED1-B297-E729-8B4A957B99F6}"/>
              </a:ext>
            </a:extLst>
          </p:cNvPr>
          <p:cNvSpPr txBox="1"/>
          <p:nvPr/>
        </p:nvSpPr>
        <p:spPr>
          <a:xfrm>
            <a:off x="1545721" y="5087507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Set-UID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!= EUID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EUID == ID of the program’s owner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70CF4-36FB-34D5-655C-54170C96948D}"/>
              </a:ext>
            </a:extLst>
          </p:cNvPr>
          <p:cNvSpPr txBox="1"/>
          <p:nvPr/>
        </p:nvSpPr>
        <p:spPr>
          <a:xfrm>
            <a:off x="7086600" y="492535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5" name="Graphic 14" descr="Danger with solid fill">
            <a:extLst>
              <a:ext uri="{FF2B5EF4-FFF2-40B4-BE49-F238E27FC236}">
                <a16:creationId xmlns:a16="http://schemas.microsoft.com/office/drawing/2014/main" id="{1232FE3B-3216-2672-56E1-B4E55631E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542" y="366057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24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621" y="2044354"/>
                <a:ext cx="45972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58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</p:spTree>
    <p:extLst>
      <p:ext uri="{BB962C8B-B14F-4D97-AF65-F5344CB8AC3E}">
        <p14:creationId xmlns:p14="http://schemas.microsoft.com/office/powerpoint/2010/main" val="266522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67032-1448-3A6A-FBFC-00A45EF2E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1" y="4285371"/>
            <a:ext cx="5543550" cy="207054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307AECF-5006-D7B6-1EBE-449743E2355E}"/>
              </a:ext>
            </a:extLst>
          </p:cNvPr>
          <p:cNvSpPr/>
          <p:nvPr/>
        </p:nvSpPr>
        <p:spPr>
          <a:xfrm rot="10800000">
            <a:off x="5334000" y="4091587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F1791-6770-E68B-B29D-75399ED37191}"/>
              </a:ext>
            </a:extLst>
          </p:cNvPr>
          <p:cNvSpPr txBox="1"/>
          <p:nvPr/>
        </p:nvSpPr>
        <p:spPr>
          <a:xfrm>
            <a:off x="7162800" y="42734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Enable the Set-UID bit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14:cNvPr>
              <p14:cNvContentPartPr/>
              <p14:nvPr/>
            </p14:nvContentPartPr>
            <p14:xfrm>
              <a:off x="4084861" y="5612314"/>
              <a:ext cx="877680" cy="506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7221" y="5594314"/>
                <a:ext cx="913320" cy="542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5AF3E5A-B4AB-D707-23CD-003388F5074C}"/>
              </a:ext>
            </a:extLst>
          </p:cNvPr>
          <p:cNvSpPr txBox="1"/>
          <p:nvPr/>
        </p:nvSpPr>
        <p:spPr>
          <a:xfrm>
            <a:off x="6553200" y="558374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successfully made a Set-UID program!</a:t>
            </a:r>
          </a:p>
        </p:txBody>
      </p:sp>
    </p:spTree>
    <p:extLst>
      <p:ext uri="{BB962C8B-B14F-4D97-AF65-F5344CB8AC3E}">
        <p14:creationId xmlns:p14="http://schemas.microsoft.com/office/powerpoint/2010/main" val="2587686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8C78B-B117-00DC-C218-BEFC403A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6934200" cy="166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9899C5-E690-B088-1C69-466A6BAA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571"/>
            <a:ext cx="9458325" cy="21145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FF2D5E-158F-DFA1-3391-BD1BF5AA3721}"/>
              </a:ext>
            </a:extLst>
          </p:cNvPr>
          <p:cNvSpPr txBox="1"/>
          <p:nvPr/>
        </p:nvSpPr>
        <p:spPr>
          <a:xfrm>
            <a:off x="381000" y="475439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Set-UID program is just like any other program, except that is has a </a:t>
            </a:r>
            <a:r>
              <a:rPr lang="en-US" i="1" dirty="0"/>
              <a:t>special</a:t>
            </a:r>
            <a:r>
              <a:rPr lang="en-US" dirty="0"/>
              <a:t> bit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7270C-6C0A-8248-2E3E-43848673EE65}"/>
              </a:ext>
            </a:extLst>
          </p:cNvPr>
          <p:cNvSpPr txBox="1"/>
          <p:nvPr/>
        </p:nvSpPr>
        <p:spPr>
          <a:xfrm>
            <a:off x="8534400" y="1369874"/>
            <a:ext cx="327659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Steps for creating a set-</a:t>
            </a:r>
            <a:r>
              <a:rPr lang="en-US" dirty="0" err="1"/>
              <a:t>uid</a:t>
            </a:r>
            <a:r>
              <a:rPr lang="en-US" dirty="0"/>
              <a:t> program </a:t>
            </a:r>
          </a:p>
          <a:p>
            <a:pPr marL="342900" indent="-342900">
              <a:buAutoNum type="arabicPeriod"/>
            </a:pPr>
            <a:r>
              <a:rPr lang="en-US" dirty="0"/>
              <a:t>Change file ownership to root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dirty="0"/>
              <a:t>) </a:t>
            </a:r>
          </a:p>
          <a:p>
            <a:r>
              <a:rPr lang="en-US" dirty="0"/>
              <a:t>2.  Enable to Set-</a:t>
            </a:r>
            <a:r>
              <a:rPr lang="en-US" dirty="0" err="1"/>
              <a:t>uid</a:t>
            </a:r>
            <a:r>
              <a:rPr lang="en-US" dirty="0"/>
              <a:t> bit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/>
              <a:t>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77AFA4-F68A-6EF5-73C6-C33706368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125" y="3436352"/>
            <a:ext cx="2612966" cy="767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DEEA0C-9250-B0FD-0ECB-088726D3AA76}"/>
              </a:ext>
            </a:extLst>
          </p:cNvPr>
          <p:cNvSpPr txBox="1"/>
          <p:nvPr/>
        </p:nvSpPr>
        <p:spPr>
          <a:xfrm>
            <a:off x="602545" y="553212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decisions made based on EUID, not RUID !</a:t>
            </a:r>
          </a:p>
        </p:txBody>
      </p:sp>
    </p:spTree>
    <p:extLst>
      <p:ext uri="{BB962C8B-B14F-4D97-AF65-F5344CB8AC3E}">
        <p14:creationId xmlns:p14="http://schemas.microsoft.com/office/powerpoint/2010/main" val="44324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64918-9F38-1048-4D3A-79310F790CC0}"/>
              </a:ext>
            </a:extLst>
          </p:cNvPr>
          <p:cNvSpPr txBox="1"/>
          <p:nvPr/>
        </p:nvSpPr>
        <p:spPr>
          <a:xfrm>
            <a:off x="990600" y="1516444"/>
            <a:ext cx="8623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Allows normal users to escalate privileges </a:t>
            </a:r>
          </a:p>
          <a:p>
            <a:r>
              <a:rPr lang="en-US" sz="2800" dirty="0"/>
              <a:t>➢ This is different from directly giving escalated privileges (such as </a:t>
            </a:r>
            <a:r>
              <a:rPr lang="en-US" sz="2800" b="1" dirty="0" err="1"/>
              <a:t>sudo</a:t>
            </a:r>
            <a:r>
              <a:rPr lang="en-US" sz="2800" dirty="0"/>
              <a:t>) </a:t>
            </a:r>
          </a:p>
          <a:p>
            <a:r>
              <a:rPr lang="en-US" sz="2800" dirty="0"/>
              <a:t>➢ Restricted behavior (think </a:t>
            </a:r>
            <a:r>
              <a:rPr lang="en-US" sz="2800" b="1" dirty="0"/>
              <a:t>power suit 2.0</a:t>
            </a:r>
            <a:r>
              <a:rPr lang="en-US" sz="2800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E93D-119F-584D-78B7-8074A6FD9185}"/>
              </a:ext>
            </a:extLst>
          </p:cNvPr>
          <p:cNvSpPr txBox="1"/>
          <p:nvPr/>
        </p:nvSpPr>
        <p:spPr>
          <a:xfrm>
            <a:off x="838200" y="3728440"/>
            <a:ext cx="883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there any programs that </a:t>
            </a:r>
            <a:r>
              <a:rPr lang="en-US" sz="2400" b="1" dirty="0"/>
              <a:t>should not</a:t>
            </a:r>
            <a:r>
              <a:rPr lang="en-US" sz="2400" dirty="0"/>
              <a:t> be Set-UID programs?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So…. Is Set-UID secure?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6057-9DF1-A5B7-7CCC-3E372DB5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71600"/>
            <a:ext cx="1468264" cy="15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64918-9F38-1048-4D3A-79310F790CC0}"/>
              </a:ext>
            </a:extLst>
          </p:cNvPr>
          <p:cNvSpPr txBox="1"/>
          <p:nvPr/>
        </p:nvSpPr>
        <p:spPr>
          <a:xfrm>
            <a:off x="990600" y="1516444"/>
            <a:ext cx="8623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Allows normal users to escalate privileges </a:t>
            </a:r>
          </a:p>
          <a:p>
            <a:r>
              <a:rPr lang="en-US" sz="2800" dirty="0"/>
              <a:t>➢ This is different from directly giving escalated privileges (such as </a:t>
            </a:r>
            <a:r>
              <a:rPr lang="en-US" sz="2800" b="1" dirty="0" err="1"/>
              <a:t>sudo</a:t>
            </a:r>
            <a:r>
              <a:rPr lang="en-US" sz="2800" dirty="0"/>
              <a:t>) </a:t>
            </a:r>
          </a:p>
          <a:p>
            <a:r>
              <a:rPr lang="en-US" sz="2800" dirty="0"/>
              <a:t>➢ Restricted behavior (think </a:t>
            </a:r>
            <a:r>
              <a:rPr lang="en-US" sz="2800" b="1" dirty="0"/>
              <a:t>power suit 2.0</a:t>
            </a:r>
            <a:r>
              <a:rPr lang="en-US" sz="2800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E93D-119F-584D-78B7-8074A6FD9185}"/>
              </a:ext>
            </a:extLst>
          </p:cNvPr>
          <p:cNvSpPr txBox="1"/>
          <p:nvPr/>
        </p:nvSpPr>
        <p:spPr>
          <a:xfrm>
            <a:off x="838200" y="3728440"/>
            <a:ext cx="883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there any programs that </a:t>
            </a:r>
            <a:r>
              <a:rPr lang="en-US" sz="2400" b="1" dirty="0"/>
              <a:t>should not</a:t>
            </a:r>
            <a:r>
              <a:rPr lang="en-US" sz="2400" dirty="0"/>
              <a:t> be Set-UID programs?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So…. Is Set-UID secure?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6057-9DF1-A5B7-7CCC-3E372DB5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71600"/>
            <a:ext cx="1468264" cy="1555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B328D-0AC4-CD86-A478-27B66EFA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29445"/>
            <a:ext cx="8686800" cy="19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3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FEE57A-1AB2-14EC-6F6A-B6FE8C11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38012"/>
            <a:ext cx="7759941" cy="29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4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EEC59-F5EC-C1ED-1285-9DCC1D9D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3" y="850542"/>
            <a:ext cx="8305800" cy="4219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5105400" y="48760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0AF62-6EB1-FC6A-BDE6-80CAEC95F851}"/>
              </a:ext>
            </a:extLst>
          </p:cNvPr>
          <p:cNvSpPr txBox="1"/>
          <p:nvPr/>
        </p:nvSpPr>
        <p:spPr>
          <a:xfrm>
            <a:off x="545542" y="5754938"/>
            <a:ext cx="493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What are some issues with this?</a:t>
            </a:r>
          </a:p>
        </p:txBody>
      </p:sp>
    </p:spTree>
    <p:extLst>
      <p:ext uri="{BB962C8B-B14F-4D97-AF65-F5344CB8AC3E}">
        <p14:creationId xmlns:p14="http://schemas.microsoft.com/office/powerpoint/2010/main" val="259991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B92FE-BF6C-B875-F9D5-B724ADA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2" y="2038189"/>
            <a:ext cx="9677400" cy="42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B92FE-BF6C-B875-F9D5-B724ADA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2" y="2038189"/>
            <a:ext cx="9677400" cy="42352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9B7636-C009-7F54-6027-ED469461719C}"/>
                  </a:ext>
                </a:extLst>
              </p14:cNvPr>
              <p14:cNvContentPartPr/>
              <p14:nvPr/>
            </p14:nvContentPartPr>
            <p14:xfrm>
              <a:off x="7213680" y="2283400"/>
              <a:ext cx="278280" cy="23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9B7636-C009-7F54-6027-ED4694617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4680" y="2274400"/>
                <a:ext cx="295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311449-822E-845C-BC52-B1BC87493491}"/>
                  </a:ext>
                </a:extLst>
              </p14:cNvPr>
              <p14:cNvContentPartPr/>
              <p14:nvPr/>
            </p14:nvContentPartPr>
            <p14:xfrm>
              <a:off x="10162440" y="4058920"/>
              <a:ext cx="305640" cy="35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311449-822E-845C-BC52-B1BC874934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3440" y="4050280"/>
                <a:ext cx="323280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347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317A-F02F-4A32-4F85-640EF409CE59}"/>
              </a:ext>
            </a:extLst>
          </p:cNvPr>
          <p:cNvSpPr txBox="1"/>
          <p:nvPr/>
        </p:nvSpPr>
        <p:spPr>
          <a:xfrm>
            <a:off x="381000" y="1828800"/>
            <a:ext cx="518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Invoking Programs from within programs</a:t>
            </a:r>
          </a:p>
        </p:txBody>
      </p:sp>
      <p:pic>
        <p:nvPicPr>
          <p:cNvPr id="2050" name="Picture 2" descr="40 Mind Blown Emoji Stock Photos, Pictures &amp; Royalty-Free Images - iStock">
            <a:extLst>
              <a:ext uri="{FF2B5EF4-FFF2-40B4-BE49-F238E27FC236}">
                <a16:creationId xmlns:a16="http://schemas.microsoft.com/office/drawing/2014/main" id="{AB10C793-4E0B-64E9-4EA3-3AABFF4A4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mo Nuclear Bomb | Know Your Meme">
            <a:extLst>
              <a:ext uri="{FF2B5EF4-FFF2-40B4-BE49-F238E27FC236}">
                <a16:creationId xmlns:a16="http://schemas.microsoft.com/office/drawing/2014/main" id="{467B6016-4C49-9019-54AB-B91382B1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05762"/>
            <a:ext cx="4267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ading Cat | Know Your Meme">
            <a:extLst>
              <a:ext uri="{FF2B5EF4-FFF2-40B4-BE49-F238E27FC236}">
                <a16:creationId xmlns:a16="http://schemas.microsoft.com/office/drawing/2014/main" id="{DBE5A3E8-A8D9-53DF-C24D-0BAE6BA3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107644"/>
            <a:ext cx="2599272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13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76200" y="152400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Before we get started….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6681E-7C5F-5554-9E96-6EF692DB1518}"/>
              </a:ext>
            </a:extLst>
          </p:cNvPr>
          <p:cNvSpPr txBox="1"/>
          <p:nvPr/>
        </p:nvSpPr>
        <p:spPr>
          <a:xfrm>
            <a:off x="609600" y="1600200"/>
            <a:ext cx="107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disable a countermeasure on our OS, and set our shell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/>
              <a:t>) to be an unsafe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978CF-1C9E-06D9-BA83-51E71DFD9891}"/>
              </a:ext>
            </a:extLst>
          </p:cNvPr>
          <p:cNvSpPr txBox="1"/>
          <p:nvPr/>
        </p:nvSpPr>
        <p:spPr>
          <a:xfrm>
            <a:off x="928597" y="5152334"/>
            <a:ext cx="100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an alias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/bin/dash</a:t>
            </a:r>
            <a:r>
              <a:rPr lang="en-US" dirty="0"/>
              <a:t>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/bin/dash </a:t>
            </a:r>
            <a:r>
              <a:rPr lang="en-US" dirty="0"/>
              <a:t>has countermeasures for some of our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AB868-ADE0-7113-8CCD-A7D3DB39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6000"/>
            <a:ext cx="1146810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DC358-73FF-D97E-4BD9-A941CD0A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53313"/>
            <a:ext cx="2260247" cy="16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1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76200" y="152400"/>
            <a:ext cx="574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Invoking a program with a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1FD7A-CEC3-04CF-254A-9A18FBD81EFE}"/>
              </a:ext>
            </a:extLst>
          </p:cNvPr>
          <p:cNvSpPr txBox="1"/>
          <p:nvPr/>
        </p:nvSpPr>
        <p:spPr>
          <a:xfrm>
            <a:off x="685800" y="1600200"/>
            <a:ext cx="10538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invoke external commands/programs from INSIDE another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exec()-family</a:t>
            </a:r>
          </a:p>
        </p:txBody>
      </p:sp>
    </p:spTree>
    <p:extLst>
      <p:ext uri="{BB962C8B-B14F-4D97-AF65-F5344CB8AC3E}">
        <p14:creationId xmlns:p14="http://schemas.microsoft.com/office/powerpoint/2010/main" val="603660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C0A7F-C52B-887B-044D-31DE53C2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9153525" cy="13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FECFC-0072-B5BE-A69E-D7403FE0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895600"/>
            <a:ext cx="8346440" cy="24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8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audit </a:t>
            </a:r>
            <a:r>
              <a:rPr lang="en-US" dirty="0"/>
              <a:t>Set UID program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8AF3-7BC1-CD5A-1F56-309B41AD71C2}"/>
              </a:ext>
            </a:extLst>
          </p:cNvPr>
          <p:cNvSpPr txBox="1"/>
          <p:nvPr/>
        </p:nvSpPr>
        <p:spPr>
          <a:xfrm>
            <a:off x="990600" y="1189166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40F90-E67F-4097-50E4-916B5E9125BB}"/>
              </a:ext>
            </a:extLst>
          </p:cNvPr>
          <p:cNvSpPr txBox="1"/>
          <p:nvPr/>
        </p:nvSpPr>
        <p:spPr>
          <a:xfrm>
            <a:off x="762000" y="4267200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../lab0/solution.docx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72C8E-DFC5-5E80-D9F7-DE71656474A7}"/>
              </a:ext>
            </a:extLst>
          </p:cNvPr>
          <p:cNvCxnSpPr/>
          <p:nvPr/>
        </p:nvCxnSpPr>
        <p:spPr>
          <a:xfrm flipH="1">
            <a:off x="1752600" y="4038600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283DDE-1D94-D33C-30C1-4C834F238518}"/>
              </a:ext>
            </a:extLst>
          </p:cNvPr>
          <p:cNvSpPr txBox="1"/>
          <p:nvPr/>
        </p:nvSpPr>
        <p:spPr>
          <a:xfrm>
            <a:off x="741680" y="3672418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68BF73-DC53-32C4-9DB0-A97D0CF7711F}"/>
              </a:ext>
            </a:extLst>
          </p:cNvPr>
          <p:cNvCxnSpPr/>
          <p:nvPr/>
        </p:nvCxnSpPr>
        <p:spPr>
          <a:xfrm flipH="1">
            <a:off x="4744720" y="4035450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479264-08B8-FCAA-75DB-5FBA3FBF27D5}"/>
              </a:ext>
            </a:extLst>
          </p:cNvPr>
          <p:cNvSpPr txBox="1"/>
          <p:nvPr/>
        </p:nvSpPr>
        <p:spPr>
          <a:xfrm>
            <a:off x="3733800" y="366926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</p:spTree>
    <p:extLst>
      <p:ext uri="{BB962C8B-B14F-4D97-AF65-F5344CB8AC3E}">
        <p14:creationId xmlns:p14="http://schemas.microsoft.com/office/powerpoint/2010/main" val="569667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catall.c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2DB09-BE89-C3CC-50AF-F76F4011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580"/>
            <a:ext cx="8227877" cy="5757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54387-C281-A673-9D50-BC392BD7AD73}"/>
              </a:ext>
            </a:extLst>
          </p:cNvPr>
          <p:cNvSpPr txBox="1"/>
          <p:nvPr/>
        </p:nvSpPr>
        <p:spPr>
          <a:xfrm>
            <a:off x="7543800" y="3026846"/>
            <a:ext cx="3733800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command line argument (file path) is appended to the string “/bin/cat”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5AC6D-B2F3-D423-42E6-85CC8B4E8D32}"/>
              </a:ext>
            </a:extLst>
          </p:cNvPr>
          <p:cNvSpPr txBox="1"/>
          <p:nvPr/>
        </p:nvSpPr>
        <p:spPr>
          <a:xfrm>
            <a:off x="7381939" y="4948957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Spawns a new process that executes: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9B6EF-C569-CCBD-CA7B-C49B650ECB3F}"/>
              </a:ext>
            </a:extLst>
          </p:cNvPr>
          <p:cNvSpPr txBox="1"/>
          <p:nvPr/>
        </p:nvSpPr>
        <p:spPr>
          <a:xfrm>
            <a:off x="8077200" y="5381200"/>
            <a:ext cx="612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/bin/cat [FILE_PATH] </a:t>
            </a:r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/bin/cat my_file.txt </a:t>
            </a:r>
          </a:p>
        </p:txBody>
      </p:sp>
    </p:spTree>
    <p:extLst>
      <p:ext uri="{BB962C8B-B14F-4D97-AF65-F5344CB8AC3E}">
        <p14:creationId xmlns:p14="http://schemas.microsoft.com/office/powerpoint/2010/main" val="1011103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DAD74-0620-BCC5-3FCE-BF79728C50BC}"/>
              </a:ext>
            </a:extLst>
          </p:cNvPr>
          <p:cNvSpPr txBox="1"/>
          <p:nvPr/>
        </p:nvSpPr>
        <p:spPr>
          <a:xfrm>
            <a:off x="685800" y="762000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457200" y="3840034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7CE7F-08A6-873F-8EA7-933BDC1C0D77}"/>
              </a:ext>
            </a:extLst>
          </p:cNvPr>
          <p:cNvCxnSpPr/>
          <p:nvPr/>
        </p:nvCxnSpPr>
        <p:spPr>
          <a:xfrm flipH="1">
            <a:off x="1447800" y="361143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523702-0D09-4173-F0A2-57A2E7B0FC26}"/>
              </a:ext>
            </a:extLst>
          </p:cNvPr>
          <p:cNvSpPr txBox="1"/>
          <p:nvPr/>
        </p:nvSpPr>
        <p:spPr>
          <a:xfrm>
            <a:off x="436880" y="324525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F4D55-C545-DC6E-2663-EDDB3DA085B8}"/>
              </a:ext>
            </a:extLst>
          </p:cNvPr>
          <p:cNvCxnSpPr/>
          <p:nvPr/>
        </p:nvCxnSpPr>
        <p:spPr>
          <a:xfrm flipH="1">
            <a:off x="4439920" y="360828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66868-7B99-2C91-1BDB-F7FF774FBDDE}"/>
              </a:ext>
            </a:extLst>
          </p:cNvPr>
          <p:cNvSpPr txBox="1"/>
          <p:nvPr/>
        </p:nvSpPr>
        <p:spPr>
          <a:xfrm>
            <a:off x="3429000" y="324210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6545834" y="3855934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E9FA-C8CC-A8D4-BA54-E169A47692D0}"/>
              </a:ext>
            </a:extLst>
          </p:cNvPr>
          <p:cNvSpPr txBox="1"/>
          <p:nvPr/>
        </p:nvSpPr>
        <p:spPr>
          <a:xfrm>
            <a:off x="5029200" y="5632281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>
            <a:off x="5994400" y="4017454"/>
            <a:ext cx="457200" cy="2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EE1B65-C710-E5BA-6CC2-160D8F2EDD55}"/>
              </a:ext>
            </a:extLst>
          </p:cNvPr>
          <p:cNvSpPr/>
          <p:nvPr/>
        </p:nvSpPr>
        <p:spPr>
          <a:xfrm rot="2936099">
            <a:off x="5868031" y="5305873"/>
            <a:ext cx="457200" cy="1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8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DAD74-0620-BCC5-3FCE-BF79728C50BC}"/>
              </a:ext>
            </a:extLst>
          </p:cNvPr>
          <p:cNvSpPr txBox="1"/>
          <p:nvPr/>
        </p:nvSpPr>
        <p:spPr>
          <a:xfrm>
            <a:off x="685800" y="762000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457200" y="3840034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7CE7F-08A6-873F-8EA7-933BDC1C0D77}"/>
              </a:ext>
            </a:extLst>
          </p:cNvPr>
          <p:cNvCxnSpPr/>
          <p:nvPr/>
        </p:nvCxnSpPr>
        <p:spPr>
          <a:xfrm flipH="1">
            <a:off x="1447800" y="361143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523702-0D09-4173-F0A2-57A2E7B0FC26}"/>
              </a:ext>
            </a:extLst>
          </p:cNvPr>
          <p:cNvSpPr txBox="1"/>
          <p:nvPr/>
        </p:nvSpPr>
        <p:spPr>
          <a:xfrm>
            <a:off x="436880" y="324525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F4D55-C545-DC6E-2663-EDDB3DA085B8}"/>
              </a:ext>
            </a:extLst>
          </p:cNvPr>
          <p:cNvCxnSpPr/>
          <p:nvPr/>
        </p:nvCxnSpPr>
        <p:spPr>
          <a:xfrm flipH="1">
            <a:off x="4439920" y="360828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66868-7B99-2C91-1BDB-F7FF774FBDDE}"/>
              </a:ext>
            </a:extLst>
          </p:cNvPr>
          <p:cNvSpPr txBox="1"/>
          <p:nvPr/>
        </p:nvSpPr>
        <p:spPr>
          <a:xfrm>
            <a:off x="3429000" y="324210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6545834" y="3855934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E9FA-C8CC-A8D4-BA54-E169A47692D0}"/>
              </a:ext>
            </a:extLst>
          </p:cNvPr>
          <p:cNvSpPr txBox="1"/>
          <p:nvPr/>
        </p:nvSpPr>
        <p:spPr>
          <a:xfrm>
            <a:off x="5562600" y="5567501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>
            <a:off x="5994400" y="4017454"/>
            <a:ext cx="457200" cy="2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EE1B65-C710-E5BA-6CC2-160D8F2EDD55}"/>
              </a:ext>
            </a:extLst>
          </p:cNvPr>
          <p:cNvSpPr/>
          <p:nvPr/>
        </p:nvSpPr>
        <p:spPr>
          <a:xfrm rot="2936099">
            <a:off x="5868031" y="5305873"/>
            <a:ext cx="457200" cy="1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F702-A1F7-E9D4-61E7-060B58121176}"/>
              </a:ext>
            </a:extLst>
          </p:cNvPr>
          <p:cNvSpPr txBox="1"/>
          <p:nvPr/>
        </p:nvSpPr>
        <p:spPr>
          <a:xfrm>
            <a:off x="126071" y="6003392"/>
            <a:ext cx="824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!!!</a:t>
            </a:r>
            <a:r>
              <a:rPr lang="en-US" sz="2400" dirty="0"/>
              <a:t> We have some control over the behavior of this program</a:t>
            </a:r>
          </a:p>
        </p:txBody>
      </p:sp>
    </p:spTree>
    <p:extLst>
      <p:ext uri="{BB962C8B-B14F-4D97-AF65-F5344CB8AC3E}">
        <p14:creationId xmlns:p14="http://schemas.microsoft.com/office/powerpoint/2010/main" val="212531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2209800" y="52409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list (ACL)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5B37B-7C83-F5F4-36D0-8B47359F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1295681"/>
            <a:ext cx="8382001" cy="3818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23EA2-A365-6DA4-4F81-A32DAE81BF8F}"/>
              </a:ext>
            </a:extLst>
          </p:cNvPr>
          <p:cNvSpPr txBox="1"/>
          <p:nvPr/>
        </p:nvSpPr>
        <p:spPr>
          <a:xfrm>
            <a:off x="6097397" y="42672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Wont take up as much memory!</a:t>
            </a:r>
          </a:p>
        </p:txBody>
      </p:sp>
    </p:spTree>
    <p:extLst>
      <p:ext uri="{BB962C8B-B14F-4D97-AF65-F5344CB8AC3E}">
        <p14:creationId xmlns:p14="http://schemas.microsoft.com/office/powerpoint/2010/main" val="1930823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2895600" y="1349383"/>
            <a:ext cx="1318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2895600" y="2707176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 rot="5400000">
            <a:off x="5130513" y="2065035"/>
            <a:ext cx="457200" cy="432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F702-A1F7-E9D4-61E7-060B58121176}"/>
              </a:ext>
            </a:extLst>
          </p:cNvPr>
          <p:cNvSpPr txBox="1"/>
          <p:nvPr/>
        </p:nvSpPr>
        <p:spPr>
          <a:xfrm>
            <a:off x="1551847" y="305614"/>
            <a:ext cx="824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!!!</a:t>
            </a:r>
            <a:r>
              <a:rPr lang="en-US" sz="2400" dirty="0"/>
              <a:t> We have some control over the behavior of this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95322-7C92-B5D8-362D-26C903B464B1}"/>
              </a:ext>
            </a:extLst>
          </p:cNvPr>
          <p:cNvSpPr txBox="1"/>
          <p:nvPr/>
        </p:nvSpPr>
        <p:spPr>
          <a:xfrm>
            <a:off x="304800" y="134747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Input: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5D655-C166-686A-98DA-9937F2744701}"/>
              </a:ext>
            </a:extLst>
          </p:cNvPr>
          <p:cNvSpPr txBox="1"/>
          <p:nvPr/>
        </p:nvSpPr>
        <p:spPr>
          <a:xfrm>
            <a:off x="330200" y="278412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Executed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3487A-EDEC-4E40-1EF2-5E5A95A61768}"/>
              </a:ext>
            </a:extLst>
          </p:cNvPr>
          <p:cNvSpPr txBox="1"/>
          <p:nvPr/>
        </p:nvSpPr>
        <p:spPr>
          <a:xfrm>
            <a:off x="1499751" y="4534584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this is a SET-UID program, things can get </a:t>
            </a:r>
            <a:r>
              <a:rPr lang="en-US" sz="2400" i="1" dirty="0"/>
              <a:t>very interesting</a:t>
            </a:r>
          </a:p>
        </p:txBody>
      </p:sp>
    </p:spTree>
    <p:extLst>
      <p:ext uri="{BB962C8B-B14F-4D97-AF65-F5344CB8AC3E}">
        <p14:creationId xmlns:p14="http://schemas.microsoft.com/office/powerpoint/2010/main" val="159892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3D00-4554-002C-778F-0B30B185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227877" cy="575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F6203-F885-65AE-1756-BD81D1FED6D0}"/>
              </a:ext>
            </a:extLst>
          </p:cNvPr>
          <p:cNvSpPr txBox="1"/>
          <p:nvPr/>
        </p:nvSpPr>
        <p:spPr>
          <a:xfrm>
            <a:off x="6934200" y="1600200"/>
            <a:ext cx="4301177" cy="461665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is a </a:t>
            </a:r>
            <a:r>
              <a:rPr lang="en-US" b="1" dirty="0"/>
              <a:t>very unsafe </a:t>
            </a:r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489-C826-F18E-5F62-3EE80B661D49}"/>
              </a:ext>
            </a:extLst>
          </p:cNvPr>
          <p:cNvSpPr txBox="1"/>
          <p:nvPr/>
        </p:nvSpPr>
        <p:spPr>
          <a:xfrm>
            <a:off x="7543800" y="2590800"/>
            <a:ext cx="3900135" cy="923330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exploit this by maliciously constructing the input to this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2CCE7-631C-C270-D5AB-43116472E8F2}"/>
              </a:ext>
            </a:extLst>
          </p:cNvPr>
          <p:cNvSpPr txBox="1"/>
          <p:nvPr/>
        </p:nvSpPr>
        <p:spPr>
          <a:xfrm>
            <a:off x="7620000" y="4218264"/>
            <a:ext cx="4114800" cy="646331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Hint: the string passed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can include </a:t>
            </a:r>
            <a:r>
              <a:rPr lang="en-US" i="1" dirty="0"/>
              <a:t>multiple</a:t>
            </a:r>
            <a:r>
              <a:rPr lang="en-US" dirty="0"/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3610947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3D00-4554-002C-778F-0B30B185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227877" cy="575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F6203-F885-65AE-1756-BD81D1FED6D0}"/>
              </a:ext>
            </a:extLst>
          </p:cNvPr>
          <p:cNvSpPr txBox="1"/>
          <p:nvPr/>
        </p:nvSpPr>
        <p:spPr>
          <a:xfrm>
            <a:off x="6934200" y="1600200"/>
            <a:ext cx="4301177" cy="461665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is a </a:t>
            </a:r>
            <a:r>
              <a:rPr lang="en-US" b="1" dirty="0"/>
              <a:t>very unsafe </a:t>
            </a:r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489-C826-F18E-5F62-3EE80B661D49}"/>
              </a:ext>
            </a:extLst>
          </p:cNvPr>
          <p:cNvSpPr txBox="1"/>
          <p:nvPr/>
        </p:nvSpPr>
        <p:spPr>
          <a:xfrm>
            <a:off x="7543800" y="2590800"/>
            <a:ext cx="3900135" cy="923330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exploit this by maliciously constructing the input to this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2CCE7-631C-C270-D5AB-43116472E8F2}"/>
              </a:ext>
            </a:extLst>
          </p:cNvPr>
          <p:cNvSpPr txBox="1"/>
          <p:nvPr/>
        </p:nvSpPr>
        <p:spPr>
          <a:xfrm>
            <a:off x="7620000" y="4218264"/>
            <a:ext cx="4114800" cy="646331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Hint: the string passed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can include </a:t>
            </a:r>
            <a:r>
              <a:rPr lang="en-US" i="1" dirty="0"/>
              <a:t>multiple</a:t>
            </a:r>
            <a:r>
              <a:rPr lang="en-US" dirty="0"/>
              <a:t>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FF826-81F1-B756-3E53-6494B37379C2}"/>
              </a:ext>
            </a:extLst>
          </p:cNvPr>
          <p:cNvSpPr txBox="1"/>
          <p:nvPr/>
        </p:nvSpPr>
        <p:spPr>
          <a:xfrm>
            <a:off x="3999446" y="5452677"/>
            <a:ext cx="7539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85835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0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</p:spTree>
    <p:extLst>
      <p:ext uri="{BB962C8B-B14F-4D97-AF65-F5344CB8AC3E}">
        <p14:creationId xmlns:p14="http://schemas.microsoft.com/office/powerpoint/2010/main" val="365820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143B5-BAA8-E4DC-BA92-F856AEB2B3E9}"/>
              </a:ext>
            </a:extLst>
          </p:cNvPr>
          <p:cNvSpPr/>
          <p:nvPr/>
        </p:nvSpPr>
        <p:spPr>
          <a:xfrm>
            <a:off x="6361800" y="3365260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A497F-4BA8-0B0C-3172-14D8AA36E084}"/>
              </a:ext>
            </a:extLst>
          </p:cNvPr>
          <p:cNvSpPr txBox="1"/>
          <p:nvPr/>
        </p:nvSpPr>
        <p:spPr>
          <a:xfrm rot="20988738">
            <a:off x="6183391" y="24685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Owner/group information</a:t>
            </a:r>
          </a:p>
        </p:txBody>
      </p:sp>
    </p:spTree>
    <p:extLst>
      <p:ext uri="{BB962C8B-B14F-4D97-AF65-F5344CB8AC3E}">
        <p14:creationId xmlns:p14="http://schemas.microsoft.com/office/powerpoint/2010/main" val="4088061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5107</TotalTime>
  <Words>2454</Words>
  <Application>Microsoft Office PowerPoint</Application>
  <PresentationFormat>Widescreen</PresentationFormat>
  <Paragraphs>390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Courier New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43</cp:revision>
  <dcterms:created xsi:type="dcterms:W3CDTF">2022-08-21T16:55:59Z</dcterms:created>
  <dcterms:modified xsi:type="dcterms:W3CDTF">2023-01-30T21:42:01Z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